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1" r:id="rId1"/>
  </p:sldMasterIdLst>
  <p:notesMasterIdLst>
    <p:notesMasterId r:id="rId27"/>
  </p:notesMasterIdLst>
  <p:handoutMasterIdLst>
    <p:handoutMasterId r:id="rId28"/>
  </p:handoutMasterIdLst>
  <p:sldIdLst>
    <p:sldId id="273" r:id="rId2"/>
    <p:sldId id="286" r:id="rId3"/>
    <p:sldId id="307" r:id="rId4"/>
    <p:sldId id="274" r:id="rId5"/>
    <p:sldId id="326" r:id="rId6"/>
    <p:sldId id="292" r:id="rId7"/>
    <p:sldId id="297" r:id="rId8"/>
    <p:sldId id="298" r:id="rId9"/>
    <p:sldId id="325" r:id="rId10"/>
    <p:sldId id="305" r:id="rId11"/>
    <p:sldId id="314" r:id="rId12"/>
    <p:sldId id="279" r:id="rId13"/>
    <p:sldId id="370" r:id="rId14"/>
    <p:sldId id="294" r:id="rId15"/>
    <p:sldId id="306" r:id="rId16"/>
    <p:sldId id="265" r:id="rId17"/>
    <p:sldId id="308" r:id="rId18"/>
    <p:sldId id="372" r:id="rId19"/>
    <p:sldId id="373" r:id="rId20"/>
    <p:sldId id="281" r:id="rId21"/>
    <p:sldId id="301" r:id="rId22"/>
    <p:sldId id="374" r:id="rId23"/>
    <p:sldId id="375" r:id="rId24"/>
    <p:sldId id="302" r:id="rId25"/>
    <p:sldId id="284" r:id="rId26"/>
  </p:sldIdLst>
  <p:sldSz cx="9144000" cy="6858000" type="screen4x3"/>
  <p:notesSz cx="7023100" cy="9309100"/>
  <p:defaultTextStyle>
    <a:defPPr>
      <a:defRPr lang="en-US"/>
    </a:defPPr>
    <a:lvl1pPr algn="l" rtl="0" fontAlgn="base">
      <a:spcBef>
        <a:spcPct val="0"/>
      </a:spcBef>
      <a:spcAft>
        <a:spcPct val="0"/>
      </a:spcAft>
      <a:defRPr kern="1200">
        <a:solidFill>
          <a:schemeClr val="tx1"/>
        </a:solidFill>
        <a:latin typeface="Times New Roman" pitchFamily="18" charset="0"/>
        <a:ea typeface="+mn-ea"/>
        <a:cs typeface="+mn-cs"/>
      </a:defRPr>
    </a:lvl1pPr>
    <a:lvl2pPr marL="457200" algn="l" rtl="0" fontAlgn="base">
      <a:spcBef>
        <a:spcPct val="0"/>
      </a:spcBef>
      <a:spcAft>
        <a:spcPct val="0"/>
      </a:spcAft>
      <a:defRPr kern="1200">
        <a:solidFill>
          <a:schemeClr val="tx1"/>
        </a:solidFill>
        <a:latin typeface="Times New Roman" pitchFamily="18" charset="0"/>
        <a:ea typeface="+mn-ea"/>
        <a:cs typeface="+mn-cs"/>
      </a:defRPr>
    </a:lvl2pPr>
    <a:lvl3pPr marL="914400" algn="l" rtl="0" fontAlgn="base">
      <a:spcBef>
        <a:spcPct val="0"/>
      </a:spcBef>
      <a:spcAft>
        <a:spcPct val="0"/>
      </a:spcAft>
      <a:defRPr kern="1200">
        <a:solidFill>
          <a:schemeClr val="tx1"/>
        </a:solidFill>
        <a:latin typeface="Times New Roman" pitchFamily="18" charset="0"/>
        <a:ea typeface="+mn-ea"/>
        <a:cs typeface="+mn-cs"/>
      </a:defRPr>
    </a:lvl3pPr>
    <a:lvl4pPr marL="1371600" algn="l" rtl="0" fontAlgn="base">
      <a:spcBef>
        <a:spcPct val="0"/>
      </a:spcBef>
      <a:spcAft>
        <a:spcPct val="0"/>
      </a:spcAft>
      <a:defRPr kern="1200">
        <a:solidFill>
          <a:schemeClr val="tx1"/>
        </a:solidFill>
        <a:latin typeface="Times New Roman" pitchFamily="18" charset="0"/>
        <a:ea typeface="+mn-ea"/>
        <a:cs typeface="+mn-cs"/>
      </a:defRPr>
    </a:lvl4pPr>
    <a:lvl5pPr marL="1828800" algn="l" rtl="0" fontAlgn="base">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2">
          <p15:clr>
            <a:srgbClr val="A4A3A4"/>
          </p15:clr>
        </p15:guide>
        <p15:guide id="2" pos="221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0021"/>
    <a:srgbClr val="003300"/>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797" autoAdjust="0"/>
    <p:restoredTop sz="89189" autoAdjust="0"/>
  </p:normalViewPr>
  <p:slideViewPr>
    <p:cSldViewPr>
      <p:cViewPr varScale="1">
        <p:scale>
          <a:sx n="103" d="100"/>
          <a:sy n="103" d="100"/>
        </p:scale>
        <p:origin x="1788" y="12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1632" y="762"/>
      </p:cViewPr>
      <p:guideLst>
        <p:guide orient="horz" pos="2932"/>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682" name="Rectangle 2"/>
          <p:cNvSpPr>
            <a:spLocks noGrp="1" noChangeArrowheads="1"/>
          </p:cNvSpPr>
          <p:nvPr>
            <p:ph type="hdr" sz="quarter"/>
          </p:nvPr>
        </p:nvSpPr>
        <p:spPr bwMode="auto">
          <a:xfrm>
            <a:off x="0" y="0"/>
            <a:ext cx="3043343" cy="465455"/>
          </a:xfrm>
          <a:prstGeom prst="rect">
            <a:avLst/>
          </a:prstGeom>
          <a:noFill/>
          <a:ln w="9525">
            <a:noFill/>
            <a:miter lim="800000"/>
            <a:headEnd/>
            <a:tailEnd/>
          </a:ln>
          <a:effectLst/>
        </p:spPr>
        <p:txBody>
          <a:bodyPr vert="horz" wrap="square" lIns="93324" tIns="46662" rIns="93324" bIns="46662" numCol="1" anchor="t" anchorCtr="0" compatLnSpc="1">
            <a:prstTxWarp prst="textNoShape">
              <a:avLst/>
            </a:prstTxWarp>
          </a:bodyPr>
          <a:lstStyle>
            <a:lvl1pPr>
              <a:defRPr sz="1200">
                <a:latin typeface="Arial" charset="0"/>
              </a:defRPr>
            </a:lvl1pPr>
          </a:lstStyle>
          <a:p>
            <a:pPr>
              <a:defRPr/>
            </a:pPr>
            <a:endParaRPr lang="en-US"/>
          </a:p>
        </p:txBody>
      </p:sp>
      <p:sp>
        <p:nvSpPr>
          <p:cNvPr id="71683" name="Rectangle 3"/>
          <p:cNvSpPr>
            <a:spLocks noGrp="1" noChangeArrowheads="1"/>
          </p:cNvSpPr>
          <p:nvPr>
            <p:ph type="dt" sz="quarter" idx="1"/>
          </p:nvPr>
        </p:nvSpPr>
        <p:spPr bwMode="auto">
          <a:xfrm>
            <a:off x="3978132" y="0"/>
            <a:ext cx="3043343" cy="465455"/>
          </a:xfrm>
          <a:prstGeom prst="rect">
            <a:avLst/>
          </a:prstGeom>
          <a:noFill/>
          <a:ln w="9525">
            <a:noFill/>
            <a:miter lim="800000"/>
            <a:headEnd/>
            <a:tailEnd/>
          </a:ln>
          <a:effectLst/>
        </p:spPr>
        <p:txBody>
          <a:bodyPr vert="horz" wrap="square" lIns="93324" tIns="46662" rIns="93324" bIns="46662" numCol="1" anchor="t" anchorCtr="0" compatLnSpc="1">
            <a:prstTxWarp prst="textNoShape">
              <a:avLst/>
            </a:prstTxWarp>
          </a:bodyPr>
          <a:lstStyle>
            <a:lvl1pPr algn="r">
              <a:defRPr sz="1200">
                <a:latin typeface="Arial" charset="0"/>
              </a:defRPr>
            </a:lvl1pPr>
          </a:lstStyle>
          <a:p>
            <a:pPr>
              <a:defRPr/>
            </a:pPr>
            <a:endParaRPr lang="en-US"/>
          </a:p>
        </p:txBody>
      </p:sp>
      <p:sp>
        <p:nvSpPr>
          <p:cNvPr id="71684" name="Rectangle 4"/>
          <p:cNvSpPr>
            <a:spLocks noGrp="1" noChangeArrowheads="1"/>
          </p:cNvSpPr>
          <p:nvPr>
            <p:ph type="ftr" sz="quarter" idx="2"/>
          </p:nvPr>
        </p:nvSpPr>
        <p:spPr bwMode="auto">
          <a:xfrm>
            <a:off x="0" y="8842029"/>
            <a:ext cx="3043343" cy="465455"/>
          </a:xfrm>
          <a:prstGeom prst="rect">
            <a:avLst/>
          </a:prstGeom>
          <a:noFill/>
          <a:ln w="9525">
            <a:noFill/>
            <a:miter lim="800000"/>
            <a:headEnd/>
            <a:tailEnd/>
          </a:ln>
          <a:effectLst/>
        </p:spPr>
        <p:txBody>
          <a:bodyPr vert="horz" wrap="square" lIns="93324" tIns="46662" rIns="93324" bIns="46662" numCol="1" anchor="b" anchorCtr="0" compatLnSpc="1">
            <a:prstTxWarp prst="textNoShape">
              <a:avLst/>
            </a:prstTxWarp>
          </a:bodyPr>
          <a:lstStyle>
            <a:lvl1pPr>
              <a:defRPr sz="1200">
                <a:latin typeface="Arial" charset="0"/>
              </a:defRPr>
            </a:lvl1pPr>
          </a:lstStyle>
          <a:p>
            <a:pPr>
              <a:defRPr/>
            </a:pPr>
            <a:endParaRPr lang="en-US"/>
          </a:p>
        </p:txBody>
      </p:sp>
      <p:sp>
        <p:nvSpPr>
          <p:cNvPr id="71685" name="Rectangle 5"/>
          <p:cNvSpPr>
            <a:spLocks noGrp="1" noChangeArrowheads="1"/>
          </p:cNvSpPr>
          <p:nvPr>
            <p:ph type="sldNum" sz="quarter" idx="3"/>
          </p:nvPr>
        </p:nvSpPr>
        <p:spPr bwMode="auto">
          <a:xfrm>
            <a:off x="3978132" y="8842029"/>
            <a:ext cx="3043343" cy="465455"/>
          </a:xfrm>
          <a:prstGeom prst="rect">
            <a:avLst/>
          </a:prstGeom>
          <a:noFill/>
          <a:ln w="9525">
            <a:noFill/>
            <a:miter lim="800000"/>
            <a:headEnd/>
            <a:tailEnd/>
          </a:ln>
          <a:effectLst/>
        </p:spPr>
        <p:txBody>
          <a:bodyPr vert="horz" wrap="square" lIns="93324" tIns="46662" rIns="93324" bIns="46662" numCol="1" anchor="b" anchorCtr="0" compatLnSpc="1">
            <a:prstTxWarp prst="textNoShape">
              <a:avLst/>
            </a:prstTxWarp>
          </a:bodyPr>
          <a:lstStyle>
            <a:lvl1pPr algn="r">
              <a:defRPr sz="1200">
                <a:latin typeface="Arial" charset="0"/>
              </a:defRPr>
            </a:lvl1pPr>
          </a:lstStyle>
          <a:p>
            <a:pPr>
              <a:defRPr/>
            </a:pPr>
            <a:fld id="{B7FF71A5-E9FA-43A1-8A2A-E2753EA271C1}" type="slidenum">
              <a:rPr lang="en-US"/>
              <a:pPr>
                <a:defRPr/>
              </a:pPr>
              <a:t>‹#›</a:t>
            </a:fld>
            <a:endParaRPr lang="en-US"/>
          </a:p>
        </p:txBody>
      </p:sp>
    </p:spTree>
    <p:extLst>
      <p:ext uri="{BB962C8B-B14F-4D97-AF65-F5344CB8AC3E}">
        <p14:creationId xmlns:p14="http://schemas.microsoft.com/office/powerpoint/2010/main" val="13210331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43343" cy="465455"/>
          </a:xfrm>
          <a:prstGeom prst="rect">
            <a:avLst/>
          </a:prstGeom>
          <a:noFill/>
          <a:ln w="9525">
            <a:noFill/>
            <a:miter lim="800000"/>
            <a:headEnd/>
            <a:tailEnd/>
          </a:ln>
          <a:effectLst/>
        </p:spPr>
        <p:txBody>
          <a:bodyPr vert="horz" wrap="square" lIns="93324" tIns="46662" rIns="93324" bIns="46662" numCol="1" anchor="t" anchorCtr="0" compatLnSpc="1">
            <a:prstTxWarp prst="textNoShape">
              <a:avLst/>
            </a:prstTxWarp>
          </a:bodyPr>
          <a:lstStyle>
            <a:lvl1pPr>
              <a:defRPr sz="1200">
                <a:latin typeface="Arial" charset="0"/>
              </a:defRPr>
            </a:lvl1pPr>
          </a:lstStyle>
          <a:p>
            <a:pPr>
              <a:defRPr/>
            </a:pPr>
            <a:endParaRPr lang="en-US"/>
          </a:p>
        </p:txBody>
      </p:sp>
      <p:sp>
        <p:nvSpPr>
          <p:cNvPr id="4099" name="Rectangle 3"/>
          <p:cNvSpPr>
            <a:spLocks noGrp="1" noChangeArrowheads="1"/>
          </p:cNvSpPr>
          <p:nvPr>
            <p:ph type="dt" idx="1"/>
          </p:nvPr>
        </p:nvSpPr>
        <p:spPr bwMode="auto">
          <a:xfrm>
            <a:off x="3978132" y="0"/>
            <a:ext cx="3043343" cy="465455"/>
          </a:xfrm>
          <a:prstGeom prst="rect">
            <a:avLst/>
          </a:prstGeom>
          <a:noFill/>
          <a:ln w="9525">
            <a:noFill/>
            <a:miter lim="800000"/>
            <a:headEnd/>
            <a:tailEnd/>
          </a:ln>
          <a:effectLst/>
        </p:spPr>
        <p:txBody>
          <a:bodyPr vert="horz" wrap="square" lIns="93324" tIns="46662" rIns="93324" bIns="46662" numCol="1" anchor="t" anchorCtr="0" compatLnSpc="1">
            <a:prstTxWarp prst="textNoShape">
              <a:avLst/>
            </a:prstTxWarp>
          </a:bodyPr>
          <a:lstStyle>
            <a:lvl1pPr algn="r">
              <a:defRPr sz="1200">
                <a:latin typeface="Arial" charset="0"/>
              </a:defRPr>
            </a:lvl1pPr>
          </a:lstStyle>
          <a:p>
            <a:pPr>
              <a:defRPr/>
            </a:pPr>
            <a:endParaRPr lang="en-US"/>
          </a:p>
        </p:txBody>
      </p:sp>
      <p:sp>
        <p:nvSpPr>
          <p:cNvPr id="30724" name="Rectangle 4"/>
          <p:cNvSpPr>
            <a:spLocks noGrp="1" noRot="1" noChangeAspect="1" noChangeArrowheads="1" noTextEdit="1"/>
          </p:cNvSpPr>
          <p:nvPr>
            <p:ph type="sldImg" idx="2"/>
          </p:nvPr>
        </p:nvSpPr>
        <p:spPr bwMode="auto">
          <a:xfrm>
            <a:off x="1184275" y="698500"/>
            <a:ext cx="4654550" cy="3490913"/>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702310" y="4421823"/>
            <a:ext cx="5618480" cy="4189095"/>
          </a:xfrm>
          <a:prstGeom prst="rect">
            <a:avLst/>
          </a:prstGeom>
          <a:noFill/>
          <a:ln w="9525">
            <a:noFill/>
            <a:miter lim="800000"/>
            <a:headEnd/>
            <a:tailEnd/>
          </a:ln>
          <a:effectLst/>
        </p:spPr>
        <p:txBody>
          <a:bodyPr vert="horz" wrap="square" lIns="93324" tIns="46662" rIns="93324" bIns="46662"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0" y="8842029"/>
            <a:ext cx="3043343" cy="465455"/>
          </a:xfrm>
          <a:prstGeom prst="rect">
            <a:avLst/>
          </a:prstGeom>
          <a:noFill/>
          <a:ln w="9525">
            <a:noFill/>
            <a:miter lim="800000"/>
            <a:headEnd/>
            <a:tailEnd/>
          </a:ln>
          <a:effectLst/>
        </p:spPr>
        <p:txBody>
          <a:bodyPr vert="horz" wrap="square" lIns="93324" tIns="46662" rIns="93324" bIns="46662" numCol="1" anchor="b" anchorCtr="0" compatLnSpc="1">
            <a:prstTxWarp prst="textNoShape">
              <a:avLst/>
            </a:prstTxWarp>
          </a:bodyPr>
          <a:lstStyle>
            <a:lvl1pPr>
              <a:defRPr sz="1200">
                <a:latin typeface="Arial" charset="0"/>
              </a:defRPr>
            </a:lvl1pPr>
          </a:lstStyle>
          <a:p>
            <a:pPr>
              <a:defRPr/>
            </a:pPr>
            <a:endParaRPr lang="en-US"/>
          </a:p>
        </p:txBody>
      </p:sp>
      <p:sp>
        <p:nvSpPr>
          <p:cNvPr id="4103" name="Rectangle 7"/>
          <p:cNvSpPr>
            <a:spLocks noGrp="1" noChangeArrowheads="1"/>
          </p:cNvSpPr>
          <p:nvPr>
            <p:ph type="sldNum" sz="quarter" idx="5"/>
          </p:nvPr>
        </p:nvSpPr>
        <p:spPr bwMode="auto">
          <a:xfrm>
            <a:off x="3978132" y="8842029"/>
            <a:ext cx="3043343" cy="465455"/>
          </a:xfrm>
          <a:prstGeom prst="rect">
            <a:avLst/>
          </a:prstGeom>
          <a:noFill/>
          <a:ln w="9525">
            <a:noFill/>
            <a:miter lim="800000"/>
            <a:headEnd/>
            <a:tailEnd/>
          </a:ln>
          <a:effectLst/>
        </p:spPr>
        <p:txBody>
          <a:bodyPr vert="horz" wrap="square" lIns="93324" tIns="46662" rIns="93324" bIns="46662" numCol="1" anchor="b" anchorCtr="0" compatLnSpc="1">
            <a:prstTxWarp prst="textNoShape">
              <a:avLst/>
            </a:prstTxWarp>
          </a:bodyPr>
          <a:lstStyle>
            <a:lvl1pPr algn="r">
              <a:defRPr sz="1200">
                <a:latin typeface="Arial" charset="0"/>
              </a:defRPr>
            </a:lvl1pPr>
          </a:lstStyle>
          <a:p>
            <a:pPr>
              <a:defRPr/>
            </a:pPr>
            <a:fld id="{EFB5815F-6435-46AE-8DBE-C3C47CDC745E}" type="slidenum">
              <a:rPr lang="en-US"/>
              <a:pPr>
                <a:defRPr/>
              </a:pPr>
              <a:t>‹#›</a:t>
            </a:fld>
            <a:endParaRPr lang="en-US"/>
          </a:p>
        </p:txBody>
      </p:sp>
    </p:spTree>
    <p:extLst>
      <p:ext uri="{BB962C8B-B14F-4D97-AF65-F5344CB8AC3E}">
        <p14:creationId xmlns:p14="http://schemas.microsoft.com/office/powerpoint/2010/main" val="402435884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B3CB1A98-BD54-44AE-9A76-67DBCE11986D}" type="slidenum">
              <a:rPr lang="en-US" smtClean="0"/>
              <a:pPr/>
              <a:t>1</a:t>
            </a:fld>
            <a:endParaRPr lang="en-US"/>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pPr eaLnBrk="1" hangingPunct="1"/>
            <a:r>
              <a:rPr lang="en-US" dirty="0"/>
              <a:t>Good evening and thank you for taking the time to join me for tonight’s presentation and conversation on Financial Aid Basics.  We will spend the next hour or so covering a number of topics beginning at the most basic level of the process, application for aid, and essentially building upon what we cover along the way so that by the close of the presentation you should understand how to effectively decipher financial aid award offers from the colleges where your students are offered admission.  I have a few goals for tonight:</a:t>
            </a:r>
          </a:p>
          <a:p>
            <a:pPr marL="685800" lvl="1" indent="-228600" eaLnBrk="1" hangingPunct="1">
              <a:buFont typeface="+mj-lt"/>
              <a:buAutoNum type="arabicPeriod"/>
            </a:pPr>
            <a:r>
              <a:rPr lang="en-US" dirty="0"/>
              <a:t>You will leave tonight’s presentation more knowledgeable about financial aid than you feel right now.</a:t>
            </a:r>
          </a:p>
          <a:p>
            <a:pPr marL="685800" lvl="1" indent="-228600" eaLnBrk="1" hangingPunct="1">
              <a:buFont typeface="+mj-lt"/>
              <a:buAutoNum type="arabicPeriod"/>
            </a:pPr>
            <a:r>
              <a:rPr lang="en-US" dirty="0"/>
              <a:t>You will have less anxiety over what lies ahead because of what you learn tonight.</a:t>
            </a:r>
          </a:p>
          <a:p>
            <a:pPr marL="685800" lvl="1" indent="-228600" eaLnBrk="1" hangingPunct="1">
              <a:buFont typeface="+mj-lt"/>
              <a:buAutoNum type="arabicPeriod"/>
            </a:pPr>
            <a:r>
              <a:rPr lang="en-US" dirty="0"/>
              <a:t>And we will be finished in an hour so you can head off to whatever is next for you, and I can head back to the hotel for a good night’s rest.  </a:t>
            </a:r>
          </a:p>
        </p:txBody>
      </p:sp>
    </p:spTree>
    <p:extLst>
      <p:ext uri="{BB962C8B-B14F-4D97-AF65-F5344CB8AC3E}">
        <p14:creationId xmlns:p14="http://schemas.microsoft.com/office/powerpoint/2010/main" val="41956252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7"/>
          <p:cNvSpPr>
            <a:spLocks noGrp="1" noChangeArrowheads="1"/>
          </p:cNvSpPr>
          <p:nvPr>
            <p:ph type="sldNum" sz="quarter" idx="5"/>
          </p:nvPr>
        </p:nvSpPr>
        <p:spPr>
          <a:noFill/>
        </p:spPr>
        <p:txBody>
          <a:bodyPr/>
          <a:lstStyle/>
          <a:p>
            <a:fld id="{B1A60B8E-EDC7-4A39-86D5-D280EBD7AE3E}" type="slidenum">
              <a:rPr lang="en-US"/>
              <a:pPr/>
              <a:t>11</a:t>
            </a:fld>
            <a:endParaRPr lang="en-US"/>
          </a:p>
        </p:txBody>
      </p:sp>
      <p:sp>
        <p:nvSpPr>
          <p:cNvPr id="62466" name="Rectangle 2"/>
          <p:cNvSpPr>
            <a:spLocks noGrp="1" noRot="1" noChangeAspect="1" noChangeArrowheads="1" noTextEdit="1"/>
          </p:cNvSpPr>
          <p:nvPr>
            <p:ph type="sldImg"/>
          </p:nvPr>
        </p:nvSpPr>
        <p:spPr>
          <a:ln/>
        </p:spPr>
      </p:sp>
      <p:sp>
        <p:nvSpPr>
          <p:cNvPr id="62467" name="Rectangle 3"/>
          <p:cNvSpPr>
            <a:spLocks noGrp="1" noChangeArrowheads="1"/>
          </p:cNvSpPr>
          <p:nvPr>
            <p:ph type="body" idx="1"/>
          </p:nvPr>
        </p:nvSpPr>
        <p:spPr>
          <a:noFill/>
          <a:ln/>
        </p:spPr>
        <p:txBody>
          <a:bodyPr/>
          <a:lstStyle/>
          <a:p>
            <a:r>
              <a:rPr lang="en-US" b="1" u="sng">
                <a:ea typeface="ＭＳ Ｐゴシック" charset="-128"/>
              </a:rPr>
              <a:t>Family Contribution Calculation:</a:t>
            </a:r>
          </a:p>
          <a:p>
            <a:endParaRPr lang="en-US">
              <a:ea typeface="ＭＳ Ｐゴシック" charset="-128"/>
            </a:endParaRPr>
          </a:p>
          <a:p>
            <a:r>
              <a:rPr lang="en-US">
                <a:ea typeface="ＭＳ Ｐゴシック" charset="-128"/>
              </a:rPr>
              <a:t>To state the obvious, </a:t>
            </a:r>
            <a:r>
              <a:rPr lang="en-US" b="1">
                <a:ea typeface="ＭＳ Ｐゴシック" charset="-128"/>
              </a:rPr>
              <a:t>we add</a:t>
            </a:r>
            <a:r>
              <a:rPr lang="en-US">
                <a:ea typeface="ＭＳ Ｐゴシック" charset="-128"/>
              </a:rPr>
              <a:t>…</a:t>
            </a:r>
          </a:p>
          <a:p>
            <a:r>
              <a:rPr lang="en-US">
                <a:ea typeface="ＭＳ Ｐゴシック" charset="-128"/>
              </a:rPr>
              <a:t>	- the calculations of parent contribution from income, </a:t>
            </a:r>
          </a:p>
          <a:p>
            <a:r>
              <a:rPr lang="en-US">
                <a:ea typeface="ＭＳ Ｐゴシック" charset="-128"/>
              </a:rPr>
              <a:t>	- parent contribution from assets, and </a:t>
            </a:r>
          </a:p>
          <a:p>
            <a:r>
              <a:rPr lang="en-US">
                <a:ea typeface="ＭＳ Ｐゴシック" charset="-128"/>
              </a:rPr>
              <a:t>	- student contribution to derive the expected family contribution.</a:t>
            </a:r>
          </a:p>
          <a:p>
            <a:endParaRPr lang="en-US">
              <a:ea typeface="ＭＳ Ｐゴシック" charset="-128"/>
            </a:endParaRPr>
          </a:p>
          <a:p>
            <a:endParaRPr lang="en-US">
              <a:ea typeface="ＭＳ Ｐゴシック" charset="-128"/>
            </a:endParaRPr>
          </a:p>
          <a:p>
            <a:endParaRPr lang="en-US">
              <a:ea typeface="ＭＳ Ｐゴシック" charset="-128"/>
            </a:endParaRPr>
          </a:p>
          <a:p>
            <a:endParaRPr lang="en-US">
              <a:ea typeface="ＭＳ Ｐゴシック" charset="-128"/>
            </a:endParaRPr>
          </a:p>
          <a:p>
            <a:endParaRPr lang="en-US">
              <a:ea typeface="ＭＳ Ｐゴシック" charset="-128"/>
            </a:endParaRPr>
          </a:p>
          <a:p>
            <a:r>
              <a:rPr lang="en-US">
                <a:ea typeface="ＭＳ Ｐゴシック" charset="-128"/>
              </a:rPr>
              <a:t>NOTE:  Many colleges and universities willing to consider </a:t>
            </a:r>
            <a:r>
              <a:rPr lang="en-US" u="sng">
                <a:ea typeface="ＭＳ Ｐゴシック" charset="-128"/>
              </a:rPr>
              <a:t>special financial circumstances</a:t>
            </a:r>
            <a:r>
              <a:rPr lang="en-US">
                <a:ea typeface="ＭＳ Ｐゴシック" charset="-128"/>
              </a:rPr>
              <a:t> of families (like high </a:t>
            </a:r>
            <a:r>
              <a:rPr lang="en-US" u="sng">
                <a:ea typeface="ＭＳ Ｐゴシック" charset="-128"/>
              </a:rPr>
              <a:t>medical expenses</a:t>
            </a:r>
            <a:r>
              <a:rPr lang="en-US">
                <a:ea typeface="ＭＳ Ｐゴシック" charset="-128"/>
              </a:rPr>
              <a:t>). </a:t>
            </a:r>
          </a:p>
          <a:p>
            <a:r>
              <a:rPr lang="en-US">
                <a:ea typeface="ＭＳ Ｐゴシック" charset="-128"/>
              </a:rPr>
              <a:t>	However, the family contribution will not be adjusted b/c of 	expenses that simply are a matter of choice and lifestyle (e.g., 	credit card debt, car payments). Family w/discretionary consumer debts will be treated the same as family w/o that kind of indebtedness.</a:t>
            </a:r>
          </a:p>
        </p:txBody>
      </p:sp>
    </p:spTree>
    <p:extLst>
      <p:ext uri="{BB962C8B-B14F-4D97-AF65-F5344CB8AC3E}">
        <p14:creationId xmlns:p14="http://schemas.microsoft.com/office/powerpoint/2010/main" val="34102994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B6BEFE85-8521-4F17-B3C6-ABE8DC871056}" type="slidenum">
              <a:rPr lang="en-US" smtClean="0"/>
              <a:pPr/>
              <a:t>12</a:t>
            </a:fld>
            <a:endParaRPr lang="en-US"/>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pPr eaLnBrk="1" hangingPunct="1"/>
            <a:endParaRPr lang="en-US" dirty="0">
              <a:latin typeface="Times New Roman" pitchFamily="18" charset="0"/>
            </a:endParaRPr>
          </a:p>
        </p:txBody>
      </p:sp>
    </p:spTree>
    <p:extLst>
      <p:ext uri="{BB962C8B-B14F-4D97-AF65-F5344CB8AC3E}">
        <p14:creationId xmlns:p14="http://schemas.microsoft.com/office/powerpoint/2010/main" val="34709016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B6BEFE85-8521-4F17-B3C6-ABE8DC871056}" type="slidenum">
              <a:rPr lang="en-US" smtClean="0"/>
              <a:pPr/>
              <a:t>13</a:t>
            </a:fld>
            <a:endParaRPr lang="en-US"/>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pPr eaLnBrk="1" hangingPunct="1"/>
            <a:endParaRPr lang="en-US" dirty="0">
              <a:latin typeface="Times New Roman" pitchFamily="18" charset="0"/>
            </a:endParaRPr>
          </a:p>
        </p:txBody>
      </p:sp>
    </p:spTree>
    <p:extLst>
      <p:ext uri="{BB962C8B-B14F-4D97-AF65-F5344CB8AC3E}">
        <p14:creationId xmlns:p14="http://schemas.microsoft.com/office/powerpoint/2010/main" val="34709016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ln/>
        </p:spPr>
        <p:txBody>
          <a:bodyPr/>
          <a:lstStyle/>
          <a:p>
            <a:endParaRPr lang="en-US"/>
          </a:p>
        </p:txBody>
      </p:sp>
      <p:sp>
        <p:nvSpPr>
          <p:cNvPr id="46084" name="Slide Number Placeholder 3"/>
          <p:cNvSpPr>
            <a:spLocks noGrp="1"/>
          </p:cNvSpPr>
          <p:nvPr>
            <p:ph type="sldNum" sz="quarter" idx="5"/>
          </p:nvPr>
        </p:nvSpPr>
        <p:spPr>
          <a:noFill/>
        </p:spPr>
        <p:txBody>
          <a:bodyPr/>
          <a:lstStyle/>
          <a:p>
            <a:fld id="{0210489B-256C-4238-A97E-74118DB20BB7}" type="slidenum">
              <a:rPr lang="en-US" smtClean="0"/>
              <a:pPr/>
              <a:t>14</a:t>
            </a:fld>
            <a:endParaRPr lang="en-US"/>
          </a:p>
        </p:txBody>
      </p:sp>
    </p:spTree>
    <p:extLst>
      <p:ext uri="{BB962C8B-B14F-4D97-AF65-F5344CB8AC3E}">
        <p14:creationId xmlns:p14="http://schemas.microsoft.com/office/powerpoint/2010/main" val="18868211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33AFEEFC-6CDF-41F0-8B92-D36137FC6489}" type="slidenum">
              <a:rPr lang="en-US" smtClean="0"/>
              <a:pPr/>
              <a:t>15</a:t>
            </a:fld>
            <a:endParaRPr lang="en-US" dirty="0"/>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xfrm>
            <a:off x="312138" y="4344247"/>
            <a:ext cx="5852583" cy="4189095"/>
          </a:xfrm>
          <a:noFill/>
          <a:ln/>
        </p:spPr>
        <p:txBody>
          <a:bodyPr/>
          <a:lstStyle/>
          <a:p>
            <a:pPr eaLnBrk="1" hangingPunct="1"/>
            <a:r>
              <a:rPr lang="en-US" u="sng" dirty="0">
                <a:latin typeface="Times New Roman" pitchFamily="18" charset="0"/>
              </a:rPr>
              <a:t>How do merit scholarships affect need-based aid</a:t>
            </a:r>
            <a:r>
              <a:rPr lang="en-US" dirty="0">
                <a:latin typeface="Times New Roman" pitchFamily="18" charset="0"/>
              </a:rPr>
              <a:t>?</a:t>
            </a:r>
          </a:p>
          <a:p>
            <a:pPr eaLnBrk="1" hangingPunct="1"/>
            <a:r>
              <a:rPr lang="en-US" dirty="0">
                <a:latin typeface="Times New Roman" pitchFamily="18" charset="0"/>
              </a:rPr>
              <a:t>	- depends on the college policy</a:t>
            </a:r>
          </a:p>
          <a:p>
            <a:pPr eaLnBrk="1" hangingPunct="1"/>
            <a:r>
              <a:rPr lang="en-US" dirty="0">
                <a:latin typeface="Times New Roman" pitchFamily="18" charset="0"/>
              </a:rPr>
              <a:t>	- usually do NOT reduce Expected Family Contribution – that is, they 	do not reduce what you will pay </a:t>
            </a:r>
          </a:p>
          <a:p>
            <a:pPr eaLnBrk="1" hangingPunct="1"/>
            <a:r>
              <a:rPr lang="en-US" dirty="0">
                <a:latin typeface="Times New Roman" pitchFamily="18" charset="0"/>
              </a:rPr>
              <a:t>	- at Davidson, scholarships replace jobs first, then replace need-based 	grants </a:t>
            </a:r>
          </a:p>
          <a:p>
            <a:pPr eaLnBrk="1" hangingPunct="1"/>
            <a:r>
              <a:rPr lang="en-US" dirty="0">
                <a:latin typeface="Times New Roman" pitchFamily="18" charset="0"/>
              </a:rPr>
              <a:t>		– again, they do not reduce Expected Family Contribution</a:t>
            </a:r>
          </a:p>
          <a:p>
            <a:pPr eaLnBrk="1" hangingPunct="1"/>
            <a:endParaRPr lang="en-US" dirty="0"/>
          </a:p>
        </p:txBody>
      </p:sp>
    </p:spTree>
    <p:extLst>
      <p:ext uri="{BB962C8B-B14F-4D97-AF65-F5344CB8AC3E}">
        <p14:creationId xmlns:p14="http://schemas.microsoft.com/office/powerpoint/2010/main" val="55997798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02DE5DF5-D5CB-45E0-93B5-FAFA300EA9B3}" type="slidenum">
              <a:rPr lang="en-US" smtClean="0"/>
              <a:pPr/>
              <a:t>16</a:t>
            </a:fld>
            <a:endParaRPr lang="en-US"/>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pPr eaLnBrk="1" hangingPunct="1"/>
            <a:endParaRPr lang="en-US" sz="1000" dirty="0">
              <a:latin typeface="Times New Roman" pitchFamily="18" charset="0"/>
            </a:endParaRPr>
          </a:p>
        </p:txBody>
      </p:sp>
    </p:spTree>
    <p:extLst>
      <p:ext uri="{BB962C8B-B14F-4D97-AF65-F5344CB8AC3E}">
        <p14:creationId xmlns:p14="http://schemas.microsoft.com/office/powerpoint/2010/main" val="420515179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E6ED3B17-97B5-458E-8D6F-D073AEE40371}" type="slidenum">
              <a:rPr lang="en-US" smtClean="0"/>
              <a:pPr/>
              <a:t>17</a:t>
            </a:fld>
            <a:endParaRPr lang="en-US" dirty="0"/>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pPr marL="311079" indent="-311079" eaLnBrk="1" hangingPunct="1"/>
            <a:r>
              <a:rPr lang="en-US" dirty="0">
                <a:latin typeface="Times New Roman" pitchFamily="18" charset="0"/>
              </a:rPr>
              <a:t>How do many parents and students view this?</a:t>
            </a:r>
          </a:p>
          <a:p>
            <a:pPr marL="311079" indent="-311079" eaLnBrk="1" hangingPunct="1"/>
            <a:r>
              <a:rPr lang="en-US" dirty="0">
                <a:latin typeface="Times New Roman" pitchFamily="18" charset="0"/>
              </a:rPr>
              <a:t>	- look first at  “Cost” (note: </a:t>
            </a:r>
            <a:r>
              <a:rPr lang="en-US" u="sng" dirty="0">
                <a:latin typeface="Times New Roman" pitchFamily="18" charset="0"/>
              </a:rPr>
              <a:t>EFC is the same</a:t>
            </a:r>
            <a:r>
              <a:rPr lang="en-US" dirty="0">
                <a:latin typeface="Times New Roman" pitchFamily="18" charset="0"/>
              </a:rPr>
              <a:t> at all schools)</a:t>
            </a:r>
          </a:p>
          <a:p>
            <a:pPr marL="311079" indent="-311079" eaLnBrk="1" hangingPunct="1"/>
            <a:r>
              <a:rPr lang="en-US" dirty="0">
                <a:latin typeface="Times New Roman" pitchFamily="18" charset="0"/>
              </a:rPr>
              <a:t>	- then look at “Total aid”, w/o considering costs or components of aid package</a:t>
            </a:r>
          </a:p>
          <a:p>
            <a:pPr marL="311079" indent="-311079" eaLnBrk="1" hangingPunct="1"/>
            <a:endParaRPr lang="en-US" dirty="0">
              <a:latin typeface="Times New Roman" pitchFamily="18" charset="0"/>
            </a:endParaRPr>
          </a:p>
          <a:p>
            <a:pPr marL="311079" indent="-311079" eaLnBrk="1" hangingPunct="1"/>
            <a:r>
              <a:rPr lang="en-US" dirty="0">
                <a:latin typeface="Times New Roman" pitchFamily="18" charset="0"/>
              </a:rPr>
              <a:t>Preferred way to consider:</a:t>
            </a:r>
          </a:p>
          <a:p>
            <a:pPr marL="311079" indent="-311079" eaLnBrk="1" hangingPunct="1"/>
            <a:r>
              <a:rPr lang="en-US" dirty="0">
                <a:latin typeface="Times New Roman" pitchFamily="18" charset="0"/>
              </a:rPr>
              <a:t>	- When comparing aid with costs, calculate </a:t>
            </a:r>
            <a:r>
              <a:rPr lang="en-US" u="sng" dirty="0">
                <a:latin typeface="Times New Roman" pitchFamily="18" charset="0"/>
              </a:rPr>
              <a:t>total paid</a:t>
            </a:r>
            <a:r>
              <a:rPr lang="en-US" dirty="0">
                <a:latin typeface="Times New Roman" pitchFamily="18" charset="0"/>
              </a:rPr>
              <a:t> rather than </a:t>
            </a:r>
            <a:r>
              <a:rPr lang="en-US" u="sng" dirty="0">
                <a:latin typeface="Times New Roman" pitchFamily="18" charset="0"/>
              </a:rPr>
              <a:t>total aid</a:t>
            </a:r>
          </a:p>
          <a:p>
            <a:pPr marL="311079" indent="-311079" eaLnBrk="1" hangingPunct="1"/>
            <a:r>
              <a:rPr lang="en-US" dirty="0">
                <a:latin typeface="Times New Roman" pitchFamily="18" charset="0"/>
              </a:rPr>
              <a:t>	- Consider types of aid in aid package</a:t>
            </a:r>
          </a:p>
          <a:p>
            <a:pPr marL="777697" lvl="1" indent="-311079" eaLnBrk="1" hangingPunct="1">
              <a:buFontTx/>
              <a:buChar char="•"/>
            </a:pPr>
            <a:r>
              <a:rPr lang="en-US" dirty="0">
                <a:latin typeface="Times New Roman" pitchFamily="18" charset="0"/>
              </a:rPr>
              <a:t>Loans must be repaid</a:t>
            </a:r>
          </a:p>
          <a:p>
            <a:pPr marL="777697" lvl="1" indent="-311079" eaLnBrk="1" hangingPunct="1">
              <a:buFontTx/>
              <a:buChar char="•"/>
            </a:pPr>
            <a:r>
              <a:rPr lang="en-US" dirty="0">
                <a:latin typeface="Times New Roman" pitchFamily="18" charset="0"/>
              </a:rPr>
              <a:t>Job allocations must be earned</a:t>
            </a:r>
          </a:p>
          <a:p>
            <a:pPr marL="777697" lvl="1" indent="-311079" eaLnBrk="1" hangingPunct="1">
              <a:buFontTx/>
              <a:buChar char="•"/>
            </a:pPr>
            <a:r>
              <a:rPr lang="en-US" dirty="0">
                <a:latin typeface="Times New Roman" pitchFamily="18" charset="0"/>
              </a:rPr>
              <a:t>Merit-based awards may have requirements for renewal</a:t>
            </a:r>
          </a:p>
          <a:p>
            <a:pPr marL="1244316" lvl="2" indent="-311079" eaLnBrk="1" hangingPunct="1">
              <a:buFontTx/>
              <a:buChar char="•"/>
            </a:pPr>
            <a:r>
              <a:rPr lang="en-US" dirty="0">
                <a:latin typeface="Times New Roman" pitchFamily="18" charset="0"/>
              </a:rPr>
              <a:t>If so, what are they?</a:t>
            </a:r>
          </a:p>
          <a:p>
            <a:pPr marL="1244316" lvl="2" indent="-311079" eaLnBrk="1" hangingPunct="1">
              <a:buFontTx/>
              <a:buChar char="•"/>
            </a:pPr>
            <a:r>
              <a:rPr lang="en-US" dirty="0">
                <a:latin typeface="Times New Roman" pitchFamily="18" charset="0"/>
              </a:rPr>
              <a:t>What happens if student doesn’t meet them?</a:t>
            </a:r>
          </a:p>
          <a:p>
            <a:pPr marL="311079" indent="-311079" eaLnBrk="1" hangingPunct="1"/>
            <a:endParaRPr lang="en-US" dirty="0">
              <a:latin typeface="Times New Roman" pitchFamily="18" charset="0"/>
            </a:endParaRPr>
          </a:p>
          <a:p>
            <a:pPr marL="311079" indent="-311079" eaLnBrk="1" hangingPunct="1"/>
            <a:r>
              <a:rPr lang="en-US" i="1" dirty="0">
                <a:latin typeface="Times New Roman" pitchFamily="18" charset="0"/>
              </a:rPr>
              <a:t>Davidson Trust </a:t>
            </a:r>
            <a:r>
              <a:rPr lang="en-US" dirty="0">
                <a:latin typeface="Times New Roman" pitchFamily="18" charset="0"/>
              </a:rPr>
              <a:t>– we do not package loans as part of our need-based aid packages</a:t>
            </a:r>
          </a:p>
        </p:txBody>
      </p:sp>
    </p:spTree>
    <p:extLst>
      <p:ext uri="{BB962C8B-B14F-4D97-AF65-F5344CB8AC3E}">
        <p14:creationId xmlns:p14="http://schemas.microsoft.com/office/powerpoint/2010/main" val="88656891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E6ED3B17-97B5-458E-8D6F-D073AEE40371}" type="slidenum">
              <a:rPr lang="en-US" smtClean="0"/>
              <a:pPr/>
              <a:t>18</a:t>
            </a:fld>
            <a:endParaRPr lang="en-US" dirty="0"/>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pPr marL="311079" indent="-311079" eaLnBrk="1" hangingPunct="1"/>
            <a:r>
              <a:rPr lang="en-US" dirty="0">
                <a:latin typeface="Times New Roman" pitchFamily="18" charset="0"/>
              </a:rPr>
              <a:t>How do many parents and students view this?</a:t>
            </a:r>
          </a:p>
          <a:p>
            <a:pPr marL="311079" indent="-311079" eaLnBrk="1" hangingPunct="1"/>
            <a:r>
              <a:rPr lang="en-US" dirty="0">
                <a:latin typeface="Times New Roman" pitchFamily="18" charset="0"/>
              </a:rPr>
              <a:t>	- look first at  “Cost” (note: </a:t>
            </a:r>
            <a:r>
              <a:rPr lang="en-US" u="sng" dirty="0">
                <a:latin typeface="Times New Roman" pitchFamily="18" charset="0"/>
              </a:rPr>
              <a:t>EFC is the same</a:t>
            </a:r>
            <a:r>
              <a:rPr lang="en-US" dirty="0">
                <a:latin typeface="Times New Roman" pitchFamily="18" charset="0"/>
              </a:rPr>
              <a:t> at all schools)</a:t>
            </a:r>
          </a:p>
          <a:p>
            <a:pPr marL="311079" indent="-311079" eaLnBrk="1" hangingPunct="1"/>
            <a:r>
              <a:rPr lang="en-US" dirty="0">
                <a:latin typeface="Times New Roman" pitchFamily="18" charset="0"/>
              </a:rPr>
              <a:t>	- then look at “Total aid”, w/o considering costs or components of aid package</a:t>
            </a:r>
          </a:p>
          <a:p>
            <a:pPr marL="311079" indent="-311079" eaLnBrk="1" hangingPunct="1"/>
            <a:endParaRPr lang="en-US" dirty="0">
              <a:latin typeface="Times New Roman" pitchFamily="18" charset="0"/>
            </a:endParaRPr>
          </a:p>
          <a:p>
            <a:pPr marL="311079" indent="-311079" eaLnBrk="1" hangingPunct="1"/>
            <a:r>
              <a:rPr lang="en-US" dirty="0">
                <a:latin typeface="Times New Roman" pitchFamily="18" charset="0"/>
              </a:rPr>
              <a:t>Preferred way to consider:</a:t>
            </a:r>
          </a:p>
          <a:p>
            <a:pPr marL="311079" indent="-311079" eaLnBrk="1" hangingPunct="1"/>
            <a:r>
              <a:rPr lang="en-US" dirty="0">
                <a:latin typeface="Times New Roman" pitchFamily="18" charset="0"/>
              </a:rPr>
              <a:t>	- When comparing aid with costs, calculate </a:t>
            </a:r>
            <a:r>
              <a:rPr lang="en-US" u="sng" dirty="0">
                <a:latin typeface="Times New Roman" pitchFamily="18" charset="0"/>
              </a:rPr>
              <a:t>total paid</a:t>
            </a:r>
            <a:r>
              <a:rPr lang="en-US" dirty="0">
                <a:latin typeface="Times New Roman" pitchFamily="18" charset="0"/>
              </a:rPr>
              <a:t> rather than </a:t>
            </a:r>
            <a:r>
              <a:rPr lang="en-US" u="sng" dirty="0">
                <a:latin typeface="Times New Roman" pitchFamily="18" charset="0"/>
              </a:rPr>
              <a:t>total aid</a:t>
            </a:r>
          </a:p>
          <a:p>
            <a:pPr marL="311079" indent="-311079" eaLnBrk="1" hangingPunct="1"/>
            <a:r>
              <a:rPr lang="en-US" dirty="0">
                <a:latin typeface="Times New Roman" pitchFamily="18" charset="0"/>
              </a:rPr>
              <a:t>	- Consider types of aid in aid package</a:t>
            </a:r>
          </a:p>
          <a:p>
            <a:pPr marL="777697" lvl="1" indent="-311079" eaLnBrk="1" hangingPunct="1">
              <a:buFontTx/>
              <a:buChar char="•"/>
            </a:pPr>
            <a:r>
              <a:rPr lang="en-US" dirty="0">
                <a:latin typeface="Times New Roman" pitchFamily="18" charset="0"/>
              </a:rPr>
              <a:t>Loans must be repaid</a:t>
            </a:r>
          </a:p>
          <a:p>
            <a:pPr marL="777697" lvl="1" indent="-311079" eaLnBrk="1" hangingPunct="1">
              <a:buFontTx/>
              <a:buChar char="•"/>
            </a:pPr>
            <a:r>
              <a:rPr lang="en-US" dirty="0">
                <a:latin typeface="Times New Roman" pitchFamily="18" charset="0"/>
              </a:rPr>
              <a:t>Job allocations must be earned</a:t>
            </a:r>
          </a:p>
          <a:p>
            <a:pPr marL="777697" lvl="1" indent="-311079" eaLnBrk="1" hangingPunct="1">
              <a:buFontTx/>
              <a:buChar char="•"/>
            </a:pPr>
            <a:r>
              <a:rPr lang="en-US" dirty="0">
                <a:latin typeface="Times New Roman" pitchFamily="18" charset="0"/>
              </a:rPr>
              <a:t>Merit-based awards may have requirements for renewal</a:t>
            </a:r>
          </a:p>
          <a:p>
            <a:pPr marL="1244316" lvl="2" indent="-311079" eaLnBrk="1" hangingPunct="1">
              <a:buFontTx/>
              <a:buChar char="•"/>
            </a:pPr>
            <a:r>
              <a:rPr lang="en-US" dirty="0">
                <a:latin typeface="Times New Roman" pitchFamily="18" charset="0"/>
              </a:rPr>
              <a:t>If so, what are they?</a:t>
            </a:r>
          </a:p>
          <a:p>
            <a:pPr marL="1244316" lvl="2" indent="-311079" eaLnBrk="1" hangingPunct="1">
              <a:buFontTx/>
              <a:buChar char="•"/>
            </a:pPr>
            <a:r>
              <a:rPr lang="en-US" dirty="0">
                <a:latin typeface="Times New Roman" pitchFamily="18" charset="0"/>
              </a:rPr>
              <a:t>What happens if student doesn’t meet them?</a:t>
            </a:r>
          </a:p>
          <a:p>
            <a:pPr marL="311079" indent="-311079" eaLnBrk="1" hangingPunct="1"/>
            <a:endParaRPr lang="en-US" dirty="0">
              <a:latin typeface="Times New Roman" pitchFamily="18" charset="0"/>
            </a:endParaRPr>
          </a:p>
          <a:p>
            <a:pPr marL="311079" indent="-311079" eaLnBrk="1" hangingPunct="1"/>
            <a:r>
              <a:rPr lang="en-US" i="1" dirty="0">
                <a:latin typeface="Times New Roman" pitchFamily="18" charset="0"/>
              </a:rPr>
              <a:t>Davidson Trust </a:t>
            </a:r>
            <a:r>
              <a:rPr lang="en-US" dirty="0">
                <a:latin typeface="Times New Roman" pitchFamily="18" charset="0"/>
              </a:rPr>
              <a:t>– we do not package loans as part of our need-based aid packages</a:t>
            </a:r>
          </a:p>
        </p:txBody>
      </p:sp>
    </p:spTree>
    <p:extLst>
      <p:ext uri="{BB962C8B-B14F-4D97-AF65-F5344CB8AC3E}">
        <p14:creationId xmlns:p14="http://schemas.microsoft.com/office/powerpoint/2010/main" val="182080268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E6ED3B17-97B5-458E-8D6F-D073AEE40371}" type="slidenum">
              <a:rPr lang="en-US" smtClean="0"/>
              <a:pPr/>
              <a:t>19</a:t>
            </a:fld>
            <a:endParaRPr lang="en-US" dirty="0"/>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pPr marL="311079" indent="-311079" eaLnBrk="1" hangingPunct="1"/>
            <a:r>
              <a:rPr lang="en-US" dirty="0">
                <a:latin typeface="Times New Roman" pitchFamily="18" charset="0"/>
              </a:rPr>
              <a:t>How do many parents and students view this?</a:t>
            </a:r>
          </a:p>
          <a:p>
            <a:pPr marL="311079" indent="-311079" eaLnBrk="1" hangingPunct="1"/>
            <a:r>
              <a:rPr lang="en-US" dirty="0">
                <a:latin typeface="Times New Roman" pitchFamily="18" charset="0"/>
              </a:rPr>
              <a:t>	- look first at  “Cost” (note: </a:t>
            </a:r>
            <a:r>
              <a:rPr lang="en-US" u="sng" dirty="0">
                <a:latin typeface="Times New Roman" pitchFamily="18" charset="0"/>
              </a:rPr>
              <a:t>EFC is the same</a:t>
            </a:r>
            <a:r>
              <a:rPr lang="en-US" dirty="0">
                <a:latin typeface="Times New Roman" pitchFamily="18" charset="0"/>
              </a:rPr>
              <a:t> at all schools)</a:t>
            </a:r>
          </a:p>
          <a:p>
            <a:pPr marL="311079" indent="-311079" eaLnBrk="1" hangingPunct="1"/>
            <a:r>
              <a:rPr lang="en-US" dirty="0">
                <a:latin typeface="Times New Roman" pitchFamily="18" charset="0"/>
              </a:rPr>
              <a:t>	- then look at “Total aid”, w/o considering costs or components of aid package</a:t>
            </a:r>
          </a:p>
          <a:p>
            <a:pPr marL="311079" indent="-311079" eaLnBrk="1" hangingPunct="1"/>
            <a:endParaRPr lang="en-US" dirty="0">
              <a:latin typeface="Times New Roman" pitchFamily="18" charset="0"/>
            </a:endParaRPr>
          </a:p>
          <a:p>
            <a:pPr marL="311079" indent="-311079" eaLnBrk="1" hangingPunct="1"/>
            <a:r>
              <a:rPr lang="en-US" dirty="0">
                <a:latin typeface="Times New Roman" pitchFamily="18" charset="0"/>
              </a:rPr>
              <a:t>Preferred way to consider:</a:t>
            </a:r>
          </a:p>
          <a:p>
            <a:pPr marL="311079" indent="-311079" eaLnBrk="1" hangingPunct="1"/>
            <a:r>
              <a:rPr lang="en-US" dirty="0">
                <a:latin typeface="Times New Roman" pitchFamily="18" charset="0"/>
              </a:rPr>
              <a:t>	- When comparing aid with costs, calculate </a:t>
            </a:r>
            <a:r>
              <a:rPr lang="en-US" u="sng" dirty="0">
                <a:latin typeface="Times New Roman" pitchFamily="18" charset="0"/>
              </a:rPr>
              <a:t>total paid</a:t>
            </a:r>
            <a:r>
              <a:rPr lang="en-US" dirty="0">
                <a:latin typeface="Times New Roman" pitchFamily="18" charset="0"/>
              </a:rPr>
              <a:t> rather than </a:t>
            </a:r>
            <a:r>
              <a:rPr lang="en-US" u="sng" dirty="0">
                <a:latin typeface="Times New Roman" pitchFamily="18" charset="0"/>
              </a:rPr>
              <a:t>total aid</a:t>
            </a:r>
          </a:p>
          <a:p>
            <a:pPr marL="311079" indent="-311079" eaLnBrk="1" hangingPunct="1"/>
            <a:r>
              <a:rPr lang="en-US" dirty="0">
                <a:latin typeface="Times New Roman" pitchFamily="18" charset="0"/>
              </a:rPr>
              <a:t>	- Consider types of aid in aid package</a:t>
            </a:r>
          </a:p>
          <a:p>
            <a:pPr marL="777697" lvl="1" indent="-311079" eaLnBrk="1" hangingPunct="1">
              <a:buFontTx/>
              <a:buChar char="•"/>
            </a:pPr>
            <a:r>
              <a:rPr lang="en-US" dirty="0">
                <a:latin typeface="Times New Roman" pitchFamily="18" charset="0"/>
              </a:rPr>
              <a:t>Loans must be repaid</a:t>
            </a:r>
          </a:p>
          <a:p>
            <a:pPr marL="777697" lvl="1" indent="-311079" eaLnBrk="1" hangingPunct="1">
              <a:buFontTx/>
              <a:buChar char="•"/>
            </a:pPr>
            <a:r>
              <a:rPr lang="en-US" dirty="0">
                <a:latin typeface="Times New Roman" pitchFamily="18" charset="0"/>
              </a:rPr>
              <a:t>Job allocations must be earned</a:t>
            </a:r>
          </a:p>
          <a:p>
            <a:pPr marL="777697" lvl="1" indent="-311079" eaLnBrk="1" hangingPunct="1">
              <a:buFontTx/>
              <a:buChar char="•"/>
            </a:pPr>
            <a:r>
              <a:rPr lang="en-US" dirty="0">
                <a:latin typeface="Times New Roman" pitchFamily="18" charset="0"/>
              </a:rPr>
              <a:t>Merit-based awards may have requirements for renewal</a:t>
            </a:r>
          </a:p>
          <a:p>
            <a:pPr marL="1244316" lvl="2" indent="-311079" eaLnBrk="1" hangingPunct="1">
              <a:buFontTx/>
              <a:buChar char="•"/>
            </a:pPr>
            <a:r>
              <a:rPr lang="en-US" dirty="0">
                <a:latin typeface="Times New Roman" pitchFamily="18" charset="0"/>
              </a:rPr>
              <a:t>If so, what are they?</a:t>
            </a:r>
          </a:p>
          <a:p>
            <a:pPr marL="1244316" lvl="2" indent="-311079" eaLnBrk="1" hangingPunct="1">
              <a:buFontTx/>
              <a:buChar char="•"/>
            </a:pPr>
            <a:r>
              <a:rPr lang="en-US" dirty="0">
                <a:latin typeface="Times New Roman" pitchFamily="18" charset="0"/>
              </a:rPr>
              <a:t>What happens if student doesn’t meet them?</a:t>
            </a:r>
          </a:p>
          <a:p>
            <a:pPr marL="311079" indent="-311079" eaLnBrk="1" hangingPunct="1"/>
            <a:endParaRPr lang="en-US" dirty="0">
              <a:latin typeface="Times New Roman" pitchFamily="18" charset="0"/>
            </a:endParaRPr>
          </a:p>
          <a:p>
            <a:pPr marL="311079" indent="-311079" eaLnBrk="1" hangingPunct="1"/>
            <a:r>
              <a:rPr lang="en-US" i="1" dirty="0">
                <a:latin typeface="Times New Roman" pitchFamily="18" charset="0"/>
              </a:rPr>
              <a:t>Davidson Trust </a:t>
            </a:r>
            <a:r>
              <a:rPr lang="en-US" dirty="0">
                <a:latin typeface="Times New Roman" pitchFamily="18" charset="0"/>
              </a:rPr>
              <a:t>– we do not package loans as part of our need-based aid packages</a:t>
            </a:r>
          </a:p>
        </p:txBody>
      </p:sp>
    </p:spTree>
    <p:extLst>
      <p:ext uri="{BB962C8B-B14F-4D97-AF65-F5344CB8AC3E}">
        <p14:creationId xmlns:p14="http://schemas.microsoft.com/office/powerpoint/2010/main" val="263978376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4A932C62-A8C1-44DE-B348-2B3758834574}" type="slidenum">
              <a:rPr lang="en-US" smtClean="0"/>
              <a:pPr/>
              <a:t>20</a:t>
            </a:fld>
            <a:endParaRPr lang="en-US"/>
          </a:p>
        </p:txBody>
      </p:sp>
      <p:sp>
        <p:nvSpPr>
          <p:cNvPr id="50179" name="Rectangle 2"/>
          <p:cNvSpPr>
            <a:spLocks noGrp="1" noRot="1" noChangeAspect="1" noChangeArrowheads="1" noTextEdit="1"/>
          </p:cNvSpPr>
          <p:nvPr>
            <p:ph type="sldImg"/>
          </p:nvPr>
        </p:nvSpPr>
        <p:spPr>
          <a:xfrm>
            <a:off x="1417638" y="698500"/>
            <a:ext cx="4656137" cy="3490913"/>
          </a:xfrm>
          <a:ln/>
        </p:spPr>
      </p:sp>
      <p:sp>
        <p:nvSpPr>
          <p:cNvPr id="50180" name="Rectangle 3"/>
          <p:cNvSpPr>
            <a:spLocks noGrp="1" noChangeArrowheads="1"/>
          </p:cNvSpPr>
          <p:nvPr>
            <p:ph type="body" idx="1"/>
          </p:nvPr>
        </p:nvSpPr>
        <p:spPr>
          <a:noFill/>
          <a:ln/>
        </p:spPr>
        <p:txBody>
          <a:bodyPr/>
          <a:lstStyle/>
          <a:p>
            <a:pPr marL="171450" indent="-171450" eaLnBrk="1" hangingPunct="1">
              <a:buFont typeface="Arial" panose="020B0604020202020204" pitchFamily="34" charset="0"/>
              <a:buChar char="•"/>
            </a:pPr>
            <a:r>
              <a:rPr lang="en-US" dirty="0">
                <a:latin typeface="Times New Roman" pitchFamily="18" charset="0"/>
                <a:cs typeface="Times New Roman" pitchFamily="18" charset="0"/>
              </a:rPr>
              <a:t>Payment plans often allow for 8-10 monthly installments. Speaking for Davidson only, this is a very popular option.</a:t>
            </a:r>
          </a:p>
          <a:p>
            <a:pPr marL="171450" indent="-171450" eaLnBrk="1" hangingPunct="1">
              <a:buFont typeface="Arial" panose="020B0604020202020204" pitchFamily="34" charset="0"/>
              <a:buChar char="•"/>
            </a:pPr>
            <a:r>
              <a:rPr lang="en-US" dirty="0">
                <a:latin typeface="Times New Roman" pitchFamily="18" charset="0"/>
                <a:cs typeface="Times New Roman" pitchFamily="18" charset="0"/>
              </a:rPr>
              <a:t>Current Interest rates for loans first disbursed on or after July 1, 2022 and before July 1, 2023:</a:t>
            </a:r>
          </a:p>
          <a:p>
            <a:pPr marL="628650" lvl="1" indent="-171450" eaLnBrk="1" hangingPunct="1">
              <a:buFont typeface="Arial" panose="020B0604020202020204" pitchFamily="34" charset="0"/>
              <a:buChar char="•"/>
            </a:pPr>
            <a:r>
              <a:rPr lang="en-US" dirty="0">
                <a:latin typeface="Times New Roman" pitchFamily="18" charset="0"/>
                <a:cs typeface="Times New Roman" pitchFamily="18" charset="0"/>
              </a:rPr>
              <a:t>Direct Sub and Unsub Loans for undergraduate = 4.99%</a:t>
            </a:r>
          </a:p>
          <a:p>
            <a:pPr marL="628650" lvl="1" indent="-171450" eaLnBrk="1" hangingPunct="1">
              <a:buFont typeface="Arial" panose="020B0604020202020204" pitchFamily="34" charset="0"/>
              <a:buChar char="•"/>
            </a:pPr>
            <a:r>
              <a:rPr lang="en-US" dirty="0">
                <a:latin typeface="Times New Roman" pitchFamily="18" charset="0"/>
                <a:cs typeface="Times New Roman" pitchFamily="18" charset="0"/>
              </a:rPr>
              <a:t>Direct Sub and Unsub Loans for Graduate = 6.54%</a:t>
            </a:r>
          </a:p>
          <a:p>
            <a:pPr marL="628650" lvl="1" indent="-171450" eaLnBrk="1" hangingPunct="1">
              <a:buFont typeface="Arial" panose="020B0604020202020204" pitchFamily="34" charset="0"/>
              <a:buChar char="•"/>
            </a:pPr>
            <a:r>
              <a:rPr lang="en-US" dirty="0">
                <a:latin typeface="Times New Roman" pitchFamily="18" charset="0"/>
                <a:cs typeface="Times New Roman" pitchFamily="18" charset="0"/>
              </a:rPr>
              <a:t>Direct PLUS Loans = 7.54%</a:t>
            </a:r>
          </a:p>
          <a:p>
            <a:pPr marL="628650" lvl="1" indent="-171450" eaLnBrk="1" hangingPunct="1">
              <a:buFont typeface="Arial" panose="020B0604020202020204" pitchFamily="34" charset="0"/>
              <a:buChar char="•"/>
            </a:pPr>
            <a:endParaRPr lang="en-US" dirty="0">
              <a:latin typeface="Times New Roman" pitchFamily="18" charset="0"/>
              <a:cs typeface="Times New Roman" pitchFamily="18" charset="0"/>
            </a:endParaRPr>
          </a:p>
          <a:p>
            <a:pPr marL="628650" lvl="1" indent="-171450" eaLnBrk="1" hangingPunct="1">
              <a:buFont typeface="Arial" panose="020B0604020202020204" pitchFamily="34" charset="0"/>
              <a:buChar char="•"/>
            </a:pPr>
            <a:r>
              <a:rPr lang="en-US" dirty="0">
                <a:latin typeface="Times New Roman" pitchFamily="18" charset="0"/>
                <a:cs typeface="Times New Roman" pitchFamily="18" charset="0"/>
              </a:rPr>
              <a:t>The temporary 0% interest emergency relief due to Covid-19 has been extended through December 31, 2022. It is unlikely to be extended further.  </a:t>
            </a:r>
          </a:p>
        </p:txBody>
      </p:sp>
    </p:spTree>
    <p:extLst>
      <p:ext uri="{BB962C8B-B14F-4D97-AF65-F5344CB8AC3E}">
        <p14:creationId xmlns:p14="http://schemas.microsoft.com/office/powerpoint/2010/main" val="36781571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D1584F7C-00CE-4C09-847C-CE74CB5AC99A}" type="slidenum">
              <a:rPr lang="en-US" smtClean="0"/>
              <a:pPr/>
              <a:t>2</a:t>
            </a:fld>
            <a:endParaRPr lang="en-US"/>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xfrm>
            <a:off x="702310" y="4421822"/>
            <a:ext cx="5618480" cy="4421823"/>
          </a:xfrm>
          <a:noFill/>
          <a:ln/>
        </p:spPr>
        <p:txBody>
          <a:bodyPr/>
          <a:lstStyle/>
          <a:p>
            <a:pPr eaLnBrk="1" hangingPunct="1"/>
            <a:r>
              <a:rPr lang="en-US" dirty="0">
                <a:latin typeface="Times New Roman" pitchFamily="18" charset="0"/>
              </a:rPr>
              <a:t>Here are the topics we will cover tonight.  </a:t>
            </a:r>
          </a:p>
        </p:txBody>
      </p:sp>
    </p:spTree>
    <p:extLst>
      <p:ext uri="{BB962C8B-B14F-4D97-AF65-F5344CB8AC3E}">
        <p14:creationId xmlns:p14="http://schemas.microsoft.com/office/powerpoint/2010/main" val="49933843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Colleges have their own appeal processes in place to serve their students.</a:t>
            </a:r>
          </a:p>
          <a:p>
            <a:pPr marL="171450" indent="-171450">
              <a:buFont typeface="Arial" panose="020B0604020202020204" pitchFamily="34" charset="0"/>
              <a:buChar char="•"/>
            </a:pPr>
            <a:r>
              <a:rPr lang="en-US" dirty="0"/>
              <a:t>Seek counsel from the financial aid office and follow the reevaluation process as directed to allow the process to go as smoothly as possible.</a:t>
            </a:r>
          </a:p>
          <a:p>
            <a:pPr marL="171450" indent="-171450">
              <a:buFont typeface="Arial" panose="020B0604020202020204" pitchFamily="34" charset="0"/>
              <a:buChar char="•"/>
            </a:pPr>
            <a:r>
              <a:rPr lang="en-US" dirty="0"/>
              <a:t>Be prepared to provide explanation of circumstances and supporting documentation. Often times, the most recent tax year return will be required, so do not delay in filing your return.</a:t>
            </a:r>
          </a:p>
          <a:p>
            <a:pPr marL="171450" indent="-171450">
              <a:buFont typeface="Arial" panose="020B0604020202020204" pitchFamily="34" charset="0"/>
              <a:buChar char="•"/>
            </a:pPr>
            <a:r>
              <a:rPr lang="en-US" dirty="0"/>
              <a:t>Be reasonable in your expectations if an increase is granted. Colleges are working with limited resources and may have many requests for additional aid eligibility.  </a:t>
            </a:r>
          </a:p>
        </p:txBody>
      </p:sp>
      <p:sp>
        <p:nvSpPr>
          <p:cNvPr id="4" name="Slide Number Placeholder 3"/>
          <p:cNvSpPr>
            <a:spLocks noGrp="1"/>
          </p:cNvSpPr>
          <p:nvPr>
            <p:ph type="sldNum" sz="quarter" idx="5"/>
          </p:nvPr>
        </p:nvSpPr>
        <p:spPr/>
        <p:txBody>
          <a:bodyPr/>
          <a:lstStyle/>
          <a:p>
            <a:pPr>
              <a:defRPr/>
            </a:pPr>
            <a:fld id="{EFB5815F-6435-46AE-8DBE-C3C47CDC745E}" type="slidenum">
              <a:rPr lang="en-US" smtClean="0"/>
              <a:pPr>
                <a:defRPr/>
              </a:pPr>
              <a:t>21</a:t>
            </a:fld>
            <a:endParaRPr lang="en-US"/>
          </a:p>
        </p:txBody>
      </p:sp>
    </p:spTree>
    <p:extLst>
      <p:ext uri="{BB962C8B-B14F-4D97-AF65-F5344CB8AC3E}">
        <p14:creationId xmlns:p14="http://schemas.microsoft.com/office/powerpoint/2010/main" val="76279635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Selective Service Registration is no longer required for federal financial aid eligibility purposes.</a:t>
            </a:r>
          </a:p>
          <a:p>
            <a:pPr marL="171450" indent="-171450">
              <a:buFont typeface="Arial" panose="020B0604020202020204" pitchFamily="34" charset="0"/>
              <a:buChar char="•"/>
            </a:pPr>
            <a:r>
              <a:rPr lang="en-US" dirty="0"/>
              <a:t>The suspension of aid eligibility for students who have been convicted for the sale or possession of controlled substances while receiving federal student aid has been repealed.</a:t>
            </a:r>
          </a:p>
          <a:p>
            <a:pPr marL="171450" indent="-171450">
              <a:buFont typeface="Arial" panose="020B0604020202020204" pitchFamily="34" charset="0"/>
              <a:buChar char="•"/>
            </a:pPr>
            <a:r>
              <a:rPr lang="en-US" dirty="0"/>
              <a:t>The number of required questions on the FAFSA has been greatly reduced.</a:t>
            </a:r>
          </a:p>
          <a:p>
            <a:pPr marL="171450" indent="-171450">
              <a:buFont typeface="Arial" panose="020B0604020202020204" pitchFamily="34" charset="0"/>
              <a:buChar char="•"/>
            </a:pPr>
            <a:r>
              <a:rPr lang="en-US" dirty="0"/>
              <a:t>The SAI is replacing the EFC and will range from -$1,500 to $99,999.</a:t>
            </a:r>
          </a:p>
          <a:p>
            <a:pPr marL="171450" indent="-171450">
              <a:buFont typeface="Arial" panose="020B0604020202020204" pitchFamily="34" charset="0"/>
              <a:buChar char="•"/>
            </a:pPr>
            <a:r>
              <a:rPr lang="en-US" dirty="0"/>
              <a:t>The parent providing the majority of the student’s financial support will be the reporting/custodial parent. This will be based upon which parent provided the financial support provided during the prior-prior tax year, not the 12 months ending on the date the FAFSA is filed.  </a:t>
            </a:r>
          </a:p>
          <a:p>
            <a:pPr marL="171450" indent="-171450">
              <a:buFont typeface="Arial" panose="020B0604020202020204" pitchFamily="34" charset="0"/>
              <a:buChar char="•"/>
            </a:pPr>
            <a:r>
              <a:rPr lang="en-US" dirty="0"/>
              <a:t>A new processing system will automatically transfer tax data from the IRS to the FAFSA.</a:t>
            </a:r>
          </a:p>
        </p:txBody>
      </p:sp>
      <p:sp>
        <p:nvSpPr>
          <p:cNvPr id="4" name="Slide Number Placeholder 3"/>
          <p:cNvSpPr>
            <a:spLocks noGrp="1"/>
          </p:cNvSpPr>
          <p:nvPr>
            <p:ph type="sldNum" sz="quarter" idx="5"/>
          </p:nvPr>
        </p:nvSpPr>
        <p:spPr/>
        <p:txBody>
          <a:bodyPr/>
          <a:lstStyle/>
          <a:p>
            <a:pPr>
              <a:defRPr/>
            </a:pPr>
            <a:fld id="{EFB5815F-6435-46AE-8DBE-C3C47CDC745E}" type="slidenum">
              <a:rPr lang="en-US" smtClean="0"/>
              <a:pPr>
                <a:defRPr/>
              </a:pPr>
              <a:t>22</a:t>
            </a:fld>
            <a:endParaRPr lang="en-US"/>
          </a:p>
        </p:txBody>
      </p:sp>
    </p:spTree>
    <p:extLst>
      <p:ext uri="{BB962C8B-B14F-4D97-AF65-F5344CB8AC3E}">
        <p14:creationId xmlns:p14="http://schemas.microsoft.com/office/powerpoint/2010/main" val="163385780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Pell Grant eligibility for dependent students will be determined by parent(s) tax filing status or AGI as a percentage of poverty line.  </a:t>
            </a:r>
          </a:p>
          <a:p>
            <a:r>
              <a:rPr lang="en-US" sz="1200" b="0" i="0" kern="1200" dirty="0">
                <a:solidFill>
                  <a:schemeClr val="tx1"/>
                </a:solidFill>
                <a:effectLst/>
                <a:latin typeface="+mn-lt"/>
                <a:ea typeface="+mn-ea"/>
                <a:cs typeface="+mn-cs"/>
              </a:rPr>
              <a:t>Normally, a student will be eligible for the Federal Pell Grant if their student aid index is less than or equal to 90% of the maximum Pell Grant.  The student’s Federal Pell Grant will be equal to the difference between the maximum Pell Grant and the student aid index.</a:t>
            </a:r>
          </a:p>
          <a:p>
            <a:r>
              <a:rPr lang="en-US" sz="1200" b="0" i="0" kern="1200" dirty="0">
                <a:solidFill>
                  <a:schemeClr val="tx1"/>
                </a:solidFill>
                <a:effectLst/>
                <a:latin typeface="+mn-lt"/>
                <a:ea typeface="+mn-ea"/>
                <a:cs typeface="+mn-cs"/>
              </a:rPr>
              <a:t>However, there is a second set of formulas based on a comparison of adjusted gross income (AGI) with a multiple of the poverty line based on the state of residence and family size.</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A student is eligible for the maximum Federal Pell Grant if:</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The student’s parents (if the student is a dependent student) or the student and the student’s spouse (if the student is an independent student) were not required to file a federal income tax return.</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AGI is less than or equal to 225% of the poverty line for single parents, 175% of the poverty line otherwise.</a:t>
            </a:r>
          </a:p>
          <a:p>
            <a:r>
              <a:rPr lang="en-US" sz="1200" b="0" i="0" kern="1200" dirty="0">
                <a:solidFill>
                  <a:schemeClr val="tx1"/>
                </a:solidFill>
                <a:effectLst/>
                <a:latin typeface="+mn-lt"/>
                <a:ea typeface="+mn-ea"/>
                <a:cs typeface="+mn-cs"/>
              </a:rPr>
              <a:t>The student aid index is automatically set to zero if the student is eligible for the maximum Pell Grant.</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If the student is not eligible for a Pell Grant under these rules, then the student will be eligible for a minimum Pell Grant (10% of the maximum Pell Grant) if:</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If the student is a dependent student, parent AGI is less than or equal to 325% of the poverty line for single parents, 275% of the poverty line otherwise.</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If the student is an independent student, student AGI is less than or equal to 400% of the poverty line for students who are single parents, 350% of the poverty line for students who are parents but not a single parent, and 275% of the poverty line for students who are not parents.</a:t>
            </a:r>
          </a:p>
          <a:p>
            <a:r>
              <a:rPr lang="en-US" sz="1200" b="0" i="0" kern="1200" dirty="0">
                <a:solidFill>
                  <a:schemeClr val="tx1"/>
                </a:solidFill>
                <a:effectLst/>
                <a:latin typeface="+mn-lt"/>
                <a:ea typeface="+mn-ea"/>
                <a:cs typeface="+mn-cs"/>
              </a:rPr>
              <a:t>Incarcerated students will once again be eligible for the Federal Pell Grant.</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Using 2020 poverty lines for the continental U.S., a dependent student whose parent is a single parent will be eligible for the maximum Pell Grant if AGI is less than or equal to $38,790 if the student is an only child, with an additional $10,080 allowed in AGI for each sibling.</a:t>
            </a:r>
          </a:p>
          <a:p>
            <a:r>
              <a:rPr lang="en-US" sz="1200" b="0" i="0" kern="1200" dirty="0">
                <a:solidFill>
                  <a:schemeClr val="tx1"/>
                </a:solidFill>
                <a:effectLst/>
                <a:latin typeface="+mn-lt"/>
                <a:ea typeface="+mn-ea"/>
                <a:cs typeface="+mn-cs"/>
              </a:rPr>
              <a:t>A dependent student whose parent is not a single parent will be eligible for the maximum Pell Grant if AGI is less than or equal to $38,010 if the student is an only child, with an additional $7,840 allowed in AGI for each sibling.</a:t>
            </a:r>
          </a:p>
          <a:p>
            <a:r>
              <a:rPr lang="en-US" sz="1200" b="0" i="0" kern="1200" dirty="0">
                <a:solidFill>
                  <a:schemeClr val="tx1"/>
                </a:solidFill>
                <a:effectLst/>
                <a:latin typeface="+mn-lt"/>
                <a:ea typeface="+mn-ea"/>
                <a:cs typeface="+mn-cs"/>
              </a:rPr>
              <a:t>The AGI cutoff on eligibility for the Pell Grant is $56,030 for dependent students with single parents, plus $14,560 per sibling. For dependent students with two parents, the AGI cutoff $59,730 plus $12,320 per sibling. </a:t>
            </a:r>
          </a:p>
          <a:p>
            <a:endParaRPr lang="en-US" sz="1200" b="0" i="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Number of children simultaneously enrolled in college will no longer benefit families in the federal aid process.</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Some forms of untaxed income, including Tax-deferred retirement contributions, cash support, money paid on the student’s behalf, workman’s compensation, and Veterans’ Education Benefits, will no longer be reported as income.</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Child support received will be reported as an asset instead of untaxed income. This is a benefit to those who receive it.</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Applicants are exempt from reporting assets if their income is less than $60,000. The limit was previously $50,000.</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All business and farm equity will be reported unless a family is not required to report assets due to income being less than $60,000.</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Parent IPA will increase by 20% from the current levels, which is based upon household size.  Only those who are dependents according to IRS rules may be counted in household size.</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Student IPA will increase by 35% from the current levels.</a:t>
            </a:r>
          </a:p>
          <a:p>
            <a:pPr marL="171450" indent="-171450">
              <a:buFont typeface="Arial" panose="020B0604020202020204" pitchFamily="34" charset="0"/>
              <a:buChar char="•"/>
            </a:pPr>
            <a:endParaRPr lang="en-US" sz="1200" b="0" i="0" kern="1200" dirty="0">
              <a:solidFill>
                <a:schemeClr val="tx1"/>
              </a:solidFill>
              <a:effectLst/>
              <a:latin typeface="+mn-lt"/>
              <a:ea typeface="+mn-ea"/>
              <a:cs typeface="+mn-cs"/>
            </a:endParaRPr>
          </a:p>
          <a:p>
            <a:pPr marL="628650" lvl="1"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pPr>
              <a:defRPr/>
            </a:pPr>
            <a:fld id="{EFB5815F-6435-46AE-8DBE-C3C47CDC745E}" type="slidenum">
              <a:rPr lang="en-US" smtClean="0"/>
              <a:pPr>
                <a:defRPr/>
              </a:pPr>
              <a:t>23</a:t>
            </a:fld>
            <a:endParaRPr lang="en-US"/>
          </a:p>
        </p:txBody>
      </p:sp>
    </p:spTree>
    <p:extLst>
      <p:ext uri="{BB962C8B-B14F-4D97-AF65-F5344CB8AC3E}">
        <p14:creationId xmlns:p14="http://schemas.microsoft.com/office/powerpoint/2010/main" val="64182030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High School Counselors are an excellent first resource.  If you feel you must hire an independent consultant, please do not shocked by the cost, and also know that they are unlikely to uncover a treasure trove of funding.</a:t>
            </a:r>
          </a:p>
          <a:p>
            <a:pPr marL="171450" indent="-171450">
              <a:buFont typeface="Arial" panose="020B0604020202020204" pitchFamily="34" charset="0"/>
              <a:buChar char="•"/>
            </a:pPr>
            <a:r>
              <a:rPr lang="en-US" dirty="0"/>
              <a:t>Do not pay for your student to be considered for a scholarship program.  This rarely ends in your favor.  </a:t>
            </a:r>
          </a:p>
          <a:p>
            <a:pPr marL="171450" indent="-171450">
              <a:buFont typeface="Arial" panose="020B0604020202020204" pitchFamily="34" charset="0"/>
              <a:buChar char="•"/>
            </a:pPr>
            <a:r>
              <a:rPr lang="en-US" dirty="0"/>
              <a:t>Use Net Price Calculators if your student is expressing interest in applying through a binding Early Decision plan.  All colleges are federally required to have an NPC, and this can be a great way to project cost based upon your recent financial data.  Enter data with a high degree of accuracy so the NPC will provide an estimate with a high degree of accuracy.  </a:t>
            </a:r>
          </a:p>
          <a:p>
            <a:pPr marL="171450" indent="-171450">
              <a:buFont typeface="Arial" panose="020B0604020202020204" pitchFamily="34" charset="0"/>
              <a:buChar char="•"/>
            </a:pPr>
            <a:r>
              <a:rPr lang="en-US" dirty="0"/>
              <a:t>The fact of the matter is that SOME colleges will engage in negotiating or price matching.  Those places that fill a class every year are far less likely to engage than those who do not, so do not have feeling hurt if the answer is no.</a:t>
            </a:r>
          </a:p>
        </p:txBody>
      </p:sp>
      <p:sp>
        <p:nvSpPr>
          <p:cNvPr id="4" name="Slide Number Placeholder 3"/>
          <p:cNvSpPr>
            <a:spLocks noGrp="1"/>
          </p:cNvSpPr>
          <p:nvPr>
            <p:ph type="sldNum" sz="quarter" idx="5"/>
          </p:nvPr>
        </p:nvSpPr>
        <p:spPr/>
        <p:txBody>
          <a:bodyPr/>
          <a:lstStyle/>
          <a:p>
            <a:pPr>
              <a:defRPr/>
            </a:pPr>
            <a:fld id="{EFB5815F-6435-46AE-8DBE-C3C47CDC745E}" type="slidenum">
              <a:rPr lang="en-US" smtClean="0"/>
              <a:pPr>
                <a:defRPr/>
              </a:pPr>
              <a:t>24</a:t>
            </a:fld>
            <a:endParaRPr lang="en-US"/>
          </a:p>
        </p:txBody>
      </p:sp>
    </p:spTree>
    <p:extLst>
      <p:ext uri="{BB962C8B-B14F-4D97-AF65-F5344CB8AC3E}">
        <p14:creationId xmlns:p14="http://schemas.microsoft.com/office/powerpoint/2010/main" val="162404342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92CA180B-BC68-4191-B5CD-2FA0E6BC2CFC}" type="slidenum">
              <a:rPr lang="en-US" smtClean="0"/>
              <a:pPr/>
              <a:t>25</a:t>
            </a:fld>
            <a:endParaRPr lang="en-US"/>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p:spPr>
        <p:txBody>
          <a:bodyPr/>
          <a:lstStyle/>
          <a:p>
            <a:pPr eaLnBrk="1" hangingPunct="1"/>
            <a:r>
              <a:rPr lang="en-US" dirty="0"/>
              <a:t>I hope you enjoyed the presentation, learned a few things, and will now use what you have gained to navigate this process.  Please keep in mind that a college education is an investment that lasts a lifetime.  </a:t>
            </a:r>
          </a:p>
        </p:txBody>
      </p:sp>
    </p:spTree>
    <p:extLst>
      <p:ext uri="{BB962C8B-B14F-4D97-AF65-F5344CB8AC3E}">
        <p14:creationId xmlns:p14="http://schemas.microsoft.com/office/powerpoint/2010/main" val="2284982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9F7A64E4-215B-47B9-B451-03146F608CD1}" type="slidenum">
              <a:rPr lang="en-US" smtClean="0"/>
              <a:pPr/>
              <a:t>3</a:t>
            </a:fld>
            <a:endParaRPr lang="en-US" dirty="0"/>
          </a:p>
        </p:txBody>
      </p:sp>
      <p:sp>
        <p:nvSpPr>
          <p:cNvPr id="35843" name="Rectangle 2"/>
          <p:cNvSpPr>
            <a:spLocks noGrp="1" noRot="1" noChangeAspect="1" noChangeArrowheads="1" noTextEdit="1"/>
          </p:cNvSpPr>
          <p:nvPr>
            <p:ph type="sldImg"/>
          </p:nvPr>
        </p:nvSpPr>
        <p:spPr>
          <a:xfrm>
            <a:off x="1417638" y="309563"/>
            <a:ext cx="4344987" cy="3259137"/>
          </a:xfrm>
          <a:ln/>
        </p:spPr>
      </p:sp>
      <p:sp>
        <p:nvSpPr>
          <p:cNvPr id="35844" name="Rectangle 3"/>
          <p:cNvSpPr>
            <a:spLocks noGrp="1" noChangeArrowheads="1"/>
          </p:cNvSpPr>
          <p:nvPr>
            <p:ph type="body" idx="1"/>
          </p:nvPr>
        </p:nvSpPr>
        <p:spPr>
          <a:xfrm>
            <a:off x="234104" y="3646064"/>
            <a:ext cx="6554893" cy="5430308"/>
          </a:xfrm>
          <a:noFill/>
          <a:ln/>
        </p:spPr>
        <p:txBody>
          <a:bodyPr/>
          <a:lstStyle/>
          <a:p>
            <a:pPr eaLnBrk="1" hangingPunct="1"/>
            <a:r>
              <a:rPr lang="en-US" u="sng" dirty="0">
                <a:latin typeface="Times New Roman" pitchFamily="18" charset="0"/>
              </a:rPr>
              <a:t>FAFSA</a:t>
            </a:r>
          </a:p>
          <a:p>
            <a:pPr lvl="1" eaLnBrk="1" hangingPunct="1">
              <a:buFontTx/>
              <a:buChar char="•"/>
            </a:pPr>
            <a:r>
              <a:rPr lang="en-US" dirty="0">
                <a:latin typeface="Times New Roman" pitchFamily="18" charset="0"/>
              </a:rPr>
              <a:t>Required by almost every school in the country</a:t>
            </a:r>
          </a:p>
          <a:p>
            <a:pPr lvl="1" eaLnBrk="1" hangingPunct="1">
              <a:buFontTx/>
              <a:buChar char="•"/>
            </a:pPr>
            <a:r>
              <a:rPr lang="en-US" dirty="0">
                <a:latin typeface="Times New Roman" pitchFamily="18" charset="0"/>
              </a:rPr>
              <a:t>Required, by law, to be used to determine eligibility for federal aid</a:t>
            </a:r>
          </a:p>
          <a:p>
            <a:pPr lvl="1" eaLnBrk="1" hangingPunct="1">
              <a:buFontTx/>
              <a:buChar char="•"/>
            </a:pPr>
            <a:r>
              <a:rPr lang="en-US" dirty="0">
                <a:latin typeface="Times New Roman" pitchFamily="18" charset="0"/>
              </a:rPr>
              <a:t>IRS Data Retrieval option</a:t>
            </a:r>
          </a:p>
          <a:p>
            <a:pPr lvl="1" eaLnBrk="1" hangingPunct="1">
              <a:buFontTx/>
              <a:buChar char="•"/>
            </a:pPr>
            <a:r>
              <a:rPr lang="en-US" dirty="0">
                <a:latin typeface="Times New Roman" pitchFamily="18" charset="0"/>
              </a:rPr>
              <a:t>State funding programs also tend to use the FAFSA</a:t>
            </a:r>
          </a:p>
          <a:p>
            <a:pPr lvl="3" eaLnBrk="1" hangingPunct="1">
              <a:buFontTx/>
              <a:buChar char="•"/>
            </a:pPr>
            <a:r>
              <a:rPr lang="en-US" u="sng" dirty="0">
                <a:latin typeface="Times New Roman" pitchFamily="18" charset="0"/>
              </a:rPr>
              <a:t>Whose financial information? </a:t>
            </a:r>
            <a:r>
              <a:rPr lang="en-US" dirty="0">
                <a:latin typeface="Times New Roman" pitchFamily="18" charset="0"/>
              </a:rPr>
              <a:t>Custodial Household only (parents, or parent/step-parent)</a:t>
            </a:r>
          </a:p>
          <a:p>
            <a:pPr lvl="3" eaLnBrk="1" hangingPunct="1">
              <a:buFontTx/>
              <a:buChar char="•"/>
            </a:pPr>
            <a:r>
              <a:rPr lang="en-US" dirty="0">
                <a:latin typeface="Times New Roman" pitchFamily="18" charset="0"/>
              </a:rPr>
              <a:t>When student is US Citizen, and parent/s are not, </a:t>
            </a:r>
            <a:r>
              <a:rPr lang="en-US" u="sng" dirty="0">
                <a:latin typeface="Times New Roman" pitchFamily="18" charset="0"/>
              </a:rPr>
              <a:t>may</a:t>
            </a:r>
            <a:r>
              <a:rPr lang="en-US" dirty="0">
                <a:latin typeface="Times New Roman" pitchFamily="18" charset="0"/>
              </a:rPr>
              <a:t> file FAFSA</a:t>
            </a:r>
          </a:p>
          <a:p>
            <a:pPr lvl="3" eaLnBrk="1" hangingPunct="1">
              <a:buFontTx/>
              <a:buChar char="•"/>
            </a:pPr>
            <a:r>
              <a:rPr lang="en-US" dirty="0">
                <a:latin typeface="Times New Roman" pitchFamily="18" charset="0"/>
              </a:rPr>
              <a:t>When student is undocumented – State and Federal laws disagree</a:t>
            </a:r>
          </a:p>
          <a:p>
            <a:pPr lvl="4" eaLnBrk="1" hangingPunct="1">
              <a:buFontTx/>
              <a:buChar char="•"/>
            </a:pPr>
            <a:r>
              <a:rPr lang="en-US" dirty="0">
                <a:latin typeface="Times New Roman" pitchFamily="18" charset="0"/>
              </a:rPr>
              <a:t> [NY – state aid is available – check with college]</a:t>
            </a:r>
          </a:p>
          <a:p>
            <a:pPr eaLnBrk="1" hangingPunct="1"/>
            <a:r>
              <a:rPr lang="en-US" u="sng" dirty="0">
                <a:latin typeface="Times New Roman" pitchFamily="18" charset="0"/>
              </a:rPr>
              <a:t>PROFILE</a:t>
            </a:r>
          </a:p>
          <a:p>
            <a:pPr lvl="1" eaLnBrk="1" hangingPunct="1">
              <a:buFontTx/>
              <a:buChar char="•"/>
            </a:pPr>
            <a:r>
              <a:rPr lang="en-US" dirty="0">
                <a:latin typeface="Times New Roman" pitchFamily="18" charset="0"/>
              </a:rPr>
              <a:t>Typically used by schools who are spending significant amounts of their own money for financial aid</a:t>
            </a:r>
          </a:p>
          <a:p>
            <a:pPr lvl="1" eaLnBrk="1" hangingPunct="1">
              <a:buFontTx/>
              <a:buChar char="•"/>
            </a:pPr>
            <a:r>
              <a:rPr lang="en-US" dirty="0">
                <a:latin typeface="Times New Roman" pitchFamily="18" charset="0"/>
              </a:rPr>
              <a:t>Colleges who use it believe it makes a better assessment of family’s ability to afford college costs than FAFSA</a:t>
            </a:r>
          </a:p>
          <a:p>
            <a:pPr lvl="2" eaLnBrk="1" hangingPunct="1">
              <a:buFontTx/>
              <a:buChar char="•"/>
            </a:pPr>
            <a:r>
              <a:rPr lang="en-US" u="sng" dirty="0">
                <a:latin typeface="Times New Roman" pitchFamily="18" charset="0"/>
              </a:rPr>
              <a:t>Whose financial information</a:t>
            </a:r>
            <a:r>
              <a:rPr lang="en-US" dirty="0">
                <a:latin typeface="Times New Roman" pitchFamily="18" charset="0"/>
              </a:rPr>
              <a:t>? Biological/adoptive parents</a:t>
            </a:r>
          </a:p>
          <a:p>
            <a:pPr lvl="2" eaLnBrk="1" hangingPunct="1">
              <a:buFontTx/>
              <a:buChar char="•"/>
            </a:pPr>
            <a:r>
              <a:rPr lang="en-US" u="sng" dirty="0">
                <a:latin typeface="Times New Roman" pitchFamily="18" charset="0"/>
              </a:rPr>
              <a:t>Undocumented students</a:t>
            </a:r>
            <a:r>
              <a:rPr lang="en-US" dirty="0">
                <a:latin typeface="Times New Roman" pitchFamily="18" charset="0"/>
              </a:rPr>
              <a:t>? Check with the college or university (Davidson, yes)</a:t>
            </a:r>
          </a:p>
          <a:p>
            <a:pPr lvl="2" eaLnBrk="1" hangingPunct="1">
              <a:buFontTx/>
              <a:buChar char="•"/>
            </a:pPr>
            <a:endParaRPr lang="en-US" dirty="0">
              <a:latin typeface="Times New Roman" pitchFamily="18" charset="0"/>
            </a:endParaRPr>
          </a:p>
          <a:p>
            <a:pPr eaLnBrk="1" hangingPunct="1"/>
            <a:r>
              <a:rPr lang="en-US" u="sng" dirty="0">
                <a:latin typeface="Times New Roman" pitchFamily="18" charset="0"/>
              </a:rPr>
              <a:t>Other financial information:</a:t>
            </a:r>
          </a:p>
          <a:p>
            <a:pPr lvl="1" eaLnBrk="1" hangingPunct="1">
              <a:buFontTx/>
              <a:buChar char="-"/>
            </a:pPr>
            <a:r>
              <a:rPr lang="en-US" dirty="0">
                <a:latin typeface="Times New Roman" pitchFamily="18" charset="0"/>
              </a:rPr>
              <a:t>Tax returns and W-2s</a:t>
            </a:r>
          </a:p>
          <a:p>
            <a:pPr lvl="1" eaLnBrk="1" hangingPunct="1">
              <a:buFontTx/>
              <a:buChar char="-"/>
            </a:pPr>
            <a:r>
              <a:rPr lang="en-US" dirty="0">
                <a:latin typeface="Times New Roman" pitchFamily="18" charset="0"/>
              </a:rPr>
              <a:t>Noncustodial Profile – Biological/adoptive parents  are responsible for education of child</a:t>
            </a:r>
          </a:p>
          <a:p>
            <a:pPr lvl="1" eaLnBrk="1" hangingPunct="1"/>
            <a:r>
              <a:rPr lang="en-US" dirty="0">
                <a:latin typeface="Times New Roman" pitchFamily="18" charset="0"/>
              </a:rPr>
              <a:t> 	-</a:t>
            </a:r>
            <a:r>
              <a:rPr lang="en-US" u="sng" dirty="0">
                <a:latin typeface="Times New Roman" pitchFamily="18" charset="0"/>
              </a:rPr>
              <a:t>Are there exceptions? </a:t>
            </a:r>
            <a:r>
              <a:rPr lang="en-US" dirty="0">
                <a:latin typeface="Times New Roman" pitchFamily="18" charset="0"/>
              </a:rPr>
              <a:t>Yes – Davidson asks for an appeal</a:t>
            </a:r>
          </a:p>
          <a:p>
            <a:pPr lvl="2" eaLnBrk="1" hangingPunct="1">
              <a:buFontTx/>
              <a:buChar char="-"/>
            </a:pPr>
            <a:r>
              <a:rPr lang="en-US" dirty="0">
                <a:latin typeface="Times New Roman" pitchFamily="18" charset="0"/>
              </a:rPr>
              <a:t>- elsewhere, check with the financial aid office</a:t>
            </a:r>
          </a:p>
          <a:p>
            <a:pPr eaLnBrk="1" hangingPunct="1"/>
            <a:r>
              <a:rPr lang="en-US" dirty="0">
                <a:latin typeface="Times New Roman" pitchFamily="18" charset="0"/>
              </a:rPr>
              <a:t>           - Business/farm supplement</a:t>
            </a:r>
          </a:p>
          <a:p>
            <a:pPr eaLnBrk="1" hangingPunct="1"/>
            <a:endParaRPr lang="en-US" dirty="0">
              <a:latin typeface="Times New Roman" pitchFamily="18" charset="0"/>
            </a:endParaRPr>
          </a:p>
          <a:p>
            <a:pPr eaLnBrk="1" hangingPunct="1"/>
            <a:r>
              <a:rPr lang="en-US" dirty="0">
                <a:latin typeface="Times New Roman" pitchFamily="18" charset="0"/>
              </a:rPr>
              <a:t>Annual reapplication required</a:t>
            </a:r>
          </a:p>
          <a:p>
            <a:pPr eaLnBrk="1" hangingPunct="1"/>
            <a:endParaRPr lang="en-US" dirty="0">
              <a:latin typeface="Times New Roman" pitchFamily="18" charset="0"/>
            </a:endParaRPr>
          </a:p>
          <a:p>
            <a:pPr eaLnBrk="1" hangingPunct="1"/>
            <a:endParaRPr lang="en-US" dirty="0">
              <a:latin typeface="Times New Roman" pitchFamily="18" charset="0"/>
            </a:endParaRPr>
          </a:p>
          <a:p>
            <a:pPr eaLnBrk="1" hangingPunct="1"/>
            <a:endParaRPr lang="en-US" dirty="0">
              <a:latin typeface="Times New Roman" pitchFamily="18" charset="0"/>
            </a:endParaRPr>
          </a:p>
          <a:p>
            <a:pPr eaLnBrk="1" hangingPunct="1"/>
            <a:endParaRPr lang="en-US" dirty="0">
              <a:latin typeface="Times New Roman" pitchFamily="18" charset="0"/>
            </a:endParaRPr>
          </a:p>
        </p:txBody>
      </p:sp>
    </p:spTree>
    <p:extLst>
      <p:ext uri="{BB962C8B-B14F-4D97-AF65-F5344CB8AC3E}">
        <p14:creationId xmlns:p14="http://schemas.microsoft.com/office/powerpoint/2010/main" val="39413587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485E28C7-7B64-4BCC-8826-D9268C6F7F45}" type="slidenum">
              <a:rPr lang="en-US" smtClean="0"/>
              <a:pPr/>
              <a:t>4</a:t>
            </a:fld>
            <a:endParaRPr lang="en-US"/>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pPr marL="171450" indent="-171450" eaLnBrk="1" hangingPunct="1">
              <a:buFont typeface="Arial" panose="020B0604020202020204" pitchFamily="34" charset="0"/>
              <a:buChar char="•"/>
            </a:pPr>
            <a:r>
              <a:rPr lang="en-US" dirty="0">
                <a:latin typeface="Times New Roman" pitchFamily="18" charset="0"/>
              </a:rPr>
              <a:t>The equation for determining eligibility is simple, yet the formula for calculating the Expected Family Contribution is not.</a:t>
            </a:r>
          </a:p>
          <a:p>
            <a:pPr marL="171450" indent="-171450" eaLnBrk="1" hangingPunct="1">
              <a:buFont typeface="Arial" panose="020B0604020202020204" pitchFamily="34" charset="0"/>
              <a:buChar char="•"/>
            </a:pPr>
            <a:r>
              <a:rPr lang="en-US" dirty="0">
                <a:latin typeface="Times New Roman" pitchFamily="18" charset="0"/>
              </a:rPr>
              <a:t>We will break this equation down by each component, beginning with the Cost of Education.</a:t>
            </a:r>
          </a:p>
        </p:txBody>
      </p:sp>
    </p:spTree>
    <p:extLst>
      <p:ext uri="{BB962C8B-B14F-4D97-AF65-F5344CB8AC3E}">
        <p14:creationId xmlns:p14="http://schemas.microsoft.com/office/powerpoint/2010/main" val="36520902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7"/>
          <p:cNvSpPr>
            <a:spLocks noGrp="1" noChangeArrowheads="1"/>
          </p:cNvSpPr>
          <p:nvPr>
            <p:ph type="sldNum" sz="quarter" idx="5"/>
          </p:nvPr>
        </p:nvSpPr>
        <p:spPr>
          <a:noFill/>
        </p:spPr>
        <p:txBody>
          <a:bodyPr/>
          <a:lstStyle/>
          <a:p>
            <a:fld id="{E20E7B65-3DD7-411D-BF14-99A17012CD80}" type="slidenum">
              <a:rPr lang="en-US"/>
              <a:pPr/>
              <a:t>5</a:t>
            </a:fld>
            <a:endParaRPr lang="en-US"/>
          </a:p>
        </p:txBody>
      </p:sp>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p:spPr>
        <p:txBody>
          <a:bodyPr/>
          <a:lstStyle/>
          <a:p>
            <a:r>
              <a:rPr lang="en-US" b="1" u="sng">
                <a:ea typeface="ＭＳ Ｐゴシック" charset="-128"/>
              </a:rPr>
              <a:t>Cost of Attendance</a:t>
            </a:r>
          </a:p>
          <a:p>
            <a:endParaRPr lang="en-US">
              <a:ea typeface="ＭＳ Ｐゴシック" charset="-128"/>
            </a:endParaRPr>
          </a:p>
          <a:p>
            <a:r>
              <a:rPr lang="en-US">
                <a:ea typeface="ＭＳ Ｐゴシック" charset="-128"/>
              </a:rPr>
              <a:t>Consider both</a:t>
            </a:r>
          </a:p>
          <a:p>
            <a:r>
              <a:rPr lang="en-US">
                <a:ea typeface="ＭＳ Ｐゴシック" charset="-128"/>
              </a:rPr>
              <a:t>1. </a:t>
            </a:r>
            <a:r>
              <a:rPr lang="en-US" u="sng">
                <a:ea typeface="ＭＳ Ｐゴシック" charset="-128"/>
              </a:rPr>
              <a:t>direct expenses</a:t>
            </a:r>
            <a:r>
              <a:rPr lang="en-US">
                <a:ea typeface="ＭＳ Ｐゴシック" charset="-128"/>
              </a:rPr>
              <a:t> (billable costs) </a:t>
            </a:r>
          </a:p>
          <a:p>
            <a:r>
              <a:rPr lang="en-US">
                <a:ea typeface="ＭＳ Ｐゴシック" charset="-128"/>
              </a:rPr>
              <a:t>	- like those paid to institution (tuition, fees, room, board)</a:t>
            </a:r>
          </a:p>
          <a:p>
            <a:endParaRPr lang="en-US">
              <a:ea typeface="ＭＳ Ｐゴシック" charset="-128"/>
            </a:endParaRPr>
          </a:p>
          <a:p>
            <a:r>
              <a:rPr lang="en-US">
                <a:ea typeface="ＭＳ Ｐゴシック" charset="-128"/>
              </a:rPr>
              <a:t> 2.  but also </a:t>
            </a:r>
            <a:r>
              <a:rPr lang="en-US" u="sng">
                <a:ea typeface="ＭＳ Ｐゴシック" charset="-128"/>
              </a:rPr>
              <a:t>allowance </a:t>
            </a:r>
            <a:r>
              <a:rPr lang="en-US">
                <a:ea typeface="ＭＳ Ｐゴシック" charset="-128"/>
              </a:rPr>
              <a:t>for indirect expenses (do not show up on bill)</a:t>
            </a:r>
          </a:p>
          <a:p>
            <a:r>
              <a:rPr lang="en-US">
                <a:ea typeface="ＭＳ Ｐゴシック" charset="-128"/>
              </a:rPr>
              <a:t>	- books, </a:t>
            </a:r>
          </a:p>
          <a:p>
            <a:r>
              <a:rPr lang="en-US">
                <a:ea typeface="ＭＳ Ｐゴシック" charset="-128"/>
              </a:rPr>
              <a:t>	- transportation, </a:t>
            </a:r>
          </a:p>
          <a:p>
            <a:r>
              <a:rPr lang="en-US">
                <a:ea typeface="ＭＳ Ｐゴシック" charset="-128"/>
              </a:rPr>
              <a:t>	- personal expenses</a:t>
            </a:r>
          </a:p>
          <a:p>
            <a:endParaRPr lang="en-US">
              <a:ea typeface="ＭＳ Ｐゴシック" charset="-128"/>
            </a:endParaRPr>
          </a:p>
          <a:p>
            <a:r>
              <a:rPr lang="en-US">
                <a:ea typeface="ＭＳ Ｐゴシック" charset="-128"/>
              </a:rPr>
              <a:t>Encourage families – when considering and comparing costs – </a:t>
            </a:r>
          </a:p>
          <a:p>
            <a:r>
              <a:rPr lang="en-US">
                <a:ea typeface="ＭＳ Ｐゴシック" charset="-128"/>
              </a:rPr>
              <a:t>	- look at </a:t>
            </a:r>
            <a:r>
              <a:rPr lang="en-US" u="sng">
                <a:ea typeface="ＭＳ Ｐゴシック" charset="-128"/>
              </a:rPr>
              <a:t>total costs</a:t>
            </a:r>
          </a:p>
        </p:txBody>
      </p:sp>
    </p:spTree>
    <p:extLst>
      <p:ext uri="{BB962C8B-B14F-4D97-AF65-F5344CB8AC3E}">
        <p14:creationId xmlns:p14="http://schemas.microsoft.com/office/powerpoint/2010/main" val="14938769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a:ln/>
        </p:spPr>
      </p:sp>
      <p:sp>
        <p:nvSpPr>
          <p:cNvPr id="41987" name="Notes Placeholder 2"/>
          <p:cNvSpPr>
            <a:spLocks noGrp="1"/>
          </p:cNvSpPr>
          <p:nvPr>
            <p:ph type="body" idx="1"/>
          </p:nvPr>
        </p:nvSpPr>
        <p:spPr>
          <a:noFill/>
          <a:ln/>
        </p:spPr>
        <p:txBody>
          <a:bodyPr/>
          <a:lstStyle/>
          <a:p>
            <a:pPr marL="171450" indent="-171450">
              <a:buFont typeface="Arial" panose="020B0604020202020204" pitchFamily="34" charset="0"/>
              <a:buChar char="•"/>
            </a:pPr>
            <a:r>
              <a:rPr lang="en-US" dirty="0"/>
              <a:t>Simply put, outside resources are coming from funding sources outside of the College or University.</a:t>
            </a:r>
          </a:p>
          <a:p>
            <a:pPr marL="171450" indent="-171450">
              <a:buFont typeface="Arial" panose="020B0604020202020204" pitchFamily="34" charset="0"/>
              <a:buChar char="•"/>
            </a:pPr>
            <a:r>
              <a:rPr lang="en-US" dirty="0"/>
              <a:t>I offer just a handful of examples, although these are among those I encounter most frequently.  </a:t>
            </a:r>
          </a:p>
          <a:p>
            <a:pPr marL="171450" indent="-171450">
              <a:buFont typeface="Arial" panose="020B0604020202020204" pitchFamily="34" charset="0"/>
              <a:buChar char="•"/>
            </a:pPr>
            <a:r>
              <a:rPr lang="en-US" dirty="0"/>
              <a:t>Advice: Begin the search for outside scholarships close to home, where you live, go to school, work, engage with community, etc.  </a:t>
            </a:r>
          </a:p>
          <a:p>
            <a:pPr marL="171450" indent="-171450">
              <a:buFont typeface="Arial" panose="020B0604020202020204" pitchFamily="34" charset="0"/>
              <a:buChar char="•"/>
            </a:pPr>
            <a:r>
              <a:rPr lang="en-US" dirty="0"/>
              <a:t>High School Counselors can be an excellent resource.</a:t>
            </a:r>
          </a:p>
        </p:txBody>
      </p:sp>
      <p:sp>
        <p:nvSpPr>
          <p:cNvPr id="41988" name="Slide Number Placeholder 3"/>
          <p:cNvSpPr>
            <a:spLocks noGrp="1"/>
          </p:cNvSpPr>
          <p:nvPr>
            <p:ph type="sldNum" sz="quarter" idx="5"/>
          </p:nvPr>
        </p:nvSpPr>
        <p:spPr>
          <a:noFill/>
        </p:spPr>
        <p:txBody>
          <a:bodyPr/>
          <a:lstStyle/>
          <a:p>
            <a:fld id="{769986FB-3FF9-480B-B1A8-C28A82B48F6F}" type="slidenum">
              <a:rPr lang="en-US" smtClean="0"/>
              <a:pPr/>
              <a:t>6</a:t>
            </a:fld>
            <a:endParaRPr lang="en-US"/>
          </a:p>
        </p:txBody>
      </p:sp>
    </p:spTree>
    <p:extLst>
      <p:ext uri="{BB962C8B-B14F-4D97-AF65-F5344CB8AC3E}">
        <p14:creationId xmlns:p14="http://schemas.microsoft.com/office/powerpoint/2010/main" val="22526041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Most colleges will work to provide benefit to the student recipient, though that may happen in different ways.</a:t>
            </a:r>
          </a:p>
          <a:p>
            <a:pPr marL="628650" lvl="1" indent="-171450">
              <a:buFont typeface="Arial" panose="020B0604020202020204" pitchFamily="34" charset="0"/>
              <a:buChar char="•"/>
            </a:pPr>
            <a:r>
              <a:rPr lang="en-US" dirty="0"/>
              <a:t>Replace loan or work awards.</a:t>
            </a:r>
          </a:p>
          <a:p>
            <a:pPr marL="628650" lvl="1" indent="-171450">
              <a:buFont typeface="Arial" panose="020B0604020202020204" pitchFamily="34" charset="0"/>
              <a:buChar char="•"/>
            </a:pPr>
            <a:r>
              <a:rPr lang="en-US" dirty="0"/>
              <a:t>Help fill remaining need after other aid has been applied.</a:t>
            </a:r>
          </a:p>
          <a:p>
            <a:pPr marL="628650" lvl="1" indent="-171450">
              <a:buFont typeface="Arial" panose="020B0604020202020204" pitchFamily="34" charset="0"/>
              <a:buChar char="•"/>
            </a:pPr>
            <a:r>
              <a:rPr lang="en-US" dirty="0"/>
              <a:t>Augment a merit/non-need based award.</a:t>
            </a:r>
          </a:p>
          <a:p>
            <a:pPr marL="628650" lvl="1" indent="-171450">
              <a:buFont typeface="Arial" panose="020B0604020202020204" pitchFamily="34" charset="0"/>
              <a:buChar char="•"/>
            </a:pPr>
            <a:r>
              <a:rPr lang="en-US" dirty="0"/>
              <a:t>Reduce the family’s out of pocket cost.</a:t>
            </a:r>
          </a:p>
          <a:p>
            <a:pPr marL="457200" lvl="1" indent="0">
              <a:buFont typeface="Arial" panose="020B0604020202020204" pitchFamily="34" charset="0"/>
              <a:buNone/>
            </a:pPr>
            <a:endParaRPr lang="en-US" dirty="0"/>
          </a:p>
        </p:txBody>
      </p:sp>
      <p:sp>
        <p:nvSpPr>
          <p:cNvPr id="4" name="Slide Number Placeholder 3"/>
          <p:cNvSpPr>
            <a:spLocks noGrp="1"/>
          </p:cNvSpPr>
          <p:nvPr>
            <p:ph type="sldNum" sz="quarter" idx="5"/>
          </p:nvPr>
        </p:nvSpPr>
        <p:spPr/>
        <p:txBody>
          <a:bodyPr/>
          <a:lstStyle/>
          <a:p>
            <a:pPr>
              <a:defRPr/>
            </a:pPr>
            <a:fld id="{EFB5815F-6435-46AE-8DBE-C3C47CDC745E}" type="slidenum">
              <a:rPr lang="en-US" smtClean="0"/>
              <a:pPr>
                <a:defRPr/>
              </a:pPr>
              <a:t>7</a:t>
            </a:fld>
            <a:endParaRPr lang="en-US"/>
          </a:p>
        </p:txBody>
      </p:sp>
    </p:spTree>
    <p:extLst>
      <p:ext uri="{BB962C8B-B14F-4D97-AF65-F5344CB8AC3E}">
        <p14:creationId xmlns:p14="http://schemas.microsoft.com/office/powerpoint/2010/main" val="13514129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7"/>
          <p:cNvSpPr>
            <a:spLocks noGrp="1" noChangeArrowheads="1"/>
          </p:cNvSpPr>
          <p:nvPr>
            <p:ph type="sldNum" sz="quarter" idx="5"/>
          </p:nvPr>
        </p:nvSpPr>
        <p:spPr>
          <a:noFill/>
        </p:spPr>
        <p:txBody>
          <a:bodyPr/>
          <a:lstStyle/>
          <a:p>
            <a:fld id="{3B88ECBB-873F-4CEF-82F7-EA1D5A137CA4}" type="slidenum">
              <a:rPr lang="en-US"/>
              <a:pPr/>
              <a:t>9</a:t>
            </a:fld>
            <a:endParaRPr lang="en-US"/>
          </a:p>
        </p:txBody>
      </p:sp>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a:noFill/>
          <a:ln/>
        </p:spPr>
        <p:txBody>
          <a:bodyPr/>
          <a:lstStyle/>
          <a:p>
            <a:endParaRPr lang="en-US">
              <a:ea typeface="ＭＳ Ｐゴシック" charset="-128"/>
            </a:endParaRPr>
          </a:p>
          <a:p>
            <a:endParaRPr lang="en-US">
              <a:ea typeface="ＭＳ Ｐゴシック" charset="-128"/>
            </a:endParaRPr>
          </a:p>
          <a:p>
            <a:r>
              <a:rPr lang="en-US">
                <a:ea typeface="ＭＳ Ｐゴシック" charset="-128"/>
              </a:rPr>
              <a:t>Let</a:t>
            </a:r>
            <a:r>
              <a:rPr lang="ja-JP" altLang="en-US">
                <a:ea typeface="ＭＳ Ｐゴシック" charset="-128"/>
              </a:rPr>
              <a:t>’</a:t>
            </a:r>
            <a:r>
              <a:rPr lang="en-US" altLang="ja-JP">
                <a:ea typeface="ＭＳ Ｐゴシック" charset="-128"/>
              </a:rPr>
              <a:t>s look more closely at each component of the family contribution.</a:t>
            </a:r>
            <a:endParaRPr lang="en-US">
              <a:ea typeface="ＭＳ Ｐゴシック" charset="-128"/>
            </a:endParaRPr>
          </a:p>
        </p:txBody>
      </p:sp>
    </p:spTree>
    <p:extLst>
      <p:ext uri="{BB962C8B-B14F-4D97-AF65-F5344CB8AC3E}">
        <p14:creationId xmlns:p14="http://schemas.microsoft.com/office/powerpoint/2010/main" val="8699247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General rule: The savings plan is treated as the asset of the OWNER, which most often is a parent.  </a:t>
            </a:r>
          </a:p>
          <a:p>
            <a:pPr marL="171450" indent="-171450">
              <a:buFont typeface="Arial" panose="020B0604020202020204" pitchFamily="34" charset="0"/>
              <a:buChar char="•"/>
            </a:pPr>
            <a:r>
              <a:rPr lang="en-US" dirty="0"/>
              <a:t>In cases when the plan is a Uniform Gift to Minors or Uniform Transfer to Minors then it is to be treated as a student asset.</a:t>
            </a:r>
          </a:p>
          <a:p>
            <a:pPr marL="171450" indent="-171450">
              <a:buFont typeface="Arial" panose="020B0604020202020204" pitchFamily="34" charset="0"/>
              <a:buChar char="•"/>
            </a:pPr>
            <a:r>
              <a:rPr lang="en-US" dirty="0"/>
              <a:t>When owned by a 3</a:t>
            </a:r>
            <a:r>
              <a:rPr lang="en-US" baseline="30000" dirty="0"/>
              <a:t>rd</a:t>
            </a:r>
            <a:r>
              <a:rPr lang="en-US" dirty="0"/>
              <a:t> party, not the student or parent, it is NOT reported at the time of aid application. It is to be reported after a distribution is made to support the student’s COA, and is reported as untaxed income for the tax year in which the distribution was made.   </a:t>
            </a:r>
          </a:p>
        </p:txBody>
      </p:sp>
      <p:sp>
        <p:nvSpPr>
          <p:cNvPr id="4" name="Slide Number Placeholder 3"/>
          <p:cNvSpPr>
            <a:spLocks noGrp="1"/>
          </p:cNvSpPr>
          <p:nvPr>
            <p:ph type="sldNum" sz="quarter" idx="5"/>
          </p:nvPr>
        </p:nvSpPr>
        <p:spPr/>
        <p:txBody>
          <a:bodyPr/>
          <a:lstStyle/>
          <a:p>
            <a:pPr>
              <a:defRPr/>
            </a:pPr>
            <a:fld id="{EFB5815F-6435-46AE-8DBE-C3C47CDC745E}" type="slidenum">
              <a:rPr lang="en-US" smtClean="0"/>
              <a:pPr>
                <a:defRPr/>
              </a:pPr>
              <a:t>10</a:t>
            </a:fld>
            <a:endParaRPr lang="en-US"/>
          </a:p>
        </p:txBody>
      </p:sp>
    </p:spTree>
    <p:extLst>
      <p:ext uri="{BB962C8B-B14F-4D97-AF65-F5344CB8AC3E}">
        <p14:creationId xmlns:p14="http://schemas.microsoft.com/office/powerpoint/2010/main" val="2981283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useBgFill="1">
        <p:nvSpPr>
          <p:cNvPr id="5" name="Rounded Rectangle 4"/>
          <p:cNvSpPr/>
          <p:nvPr/>
        </p:nvSpPr>
        <p:spPr>
          <a:xfrm>
            <a:off x="65088" y="69850"/>
            <a:ext cx="9013825" cy="6691313"/>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defRPr/>
            </a:pPr>
            <a:endParaRPr lang="en-US"/>
          </a:p>
        </p:txBody>
      </p:sp>
      <p:sp>
        <p:nvSpPr>
          <p:cNvPr id="6" name="Rectangle 5"/>
          <p:cNvSpPr/>
          <p:nvPr/>
        </p:nvSpPr>
        <p:spPr>
          <a:xfrm>
            <a:off x="63500" y="1449388"/>
            <a:ext cx="9020175" cy="15271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Rectangle 6"/>
          <p:cNvSpPr/>
          <p:nvPr/>
        </p:nvSpPr>
        <p:spPr>
          <a:xfrm>
            <a:off x="63500" y="1397000"/>
            <a:ext cx="9020175" cy="12065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0" name="Rectangle 9"/>
          <p:cNvSpPr/>
          <p:nvPr/>
        </p:nvSpPr>
        <p:spPr>
          <a:xfrm>
            <a:off x="63500" y="2976563"/>
            <a:ext cx="9020175" cy="1111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lang="en-US"/>
              <a:t>Click to edit Master title style</a:t>
            </a:r>
          </a:p>
        </p:txBody>
      </p:sp>
      <p:sp>
        <p:nvSpPr>
          <p:cNvPr id="11" name="Date Placeholder 27"/>
          <p:cNvSpPr>
            <a:spLocks noGrp="1"/>
          </p:cNvSpPr>
          <p:nvPr>
            <p:ph type="dt" sz="half" idx="10"/>
          </p:nvPr>
        </p:nvSpPr>
        <p:spPr/>
        <p:txBody>
          <a:bodyPr/>
          <a:lstStyle>
            <a:lvl1pPr>
              <a:defRPr/>
            </a:lvl1pPr>
          </a:lstStyle>
          <a:p>
            <a:pPr>
              <a:defRPr/>
            </a:pPr>
            <a:fld id="{FECA8D78-210E-4B0F-B035-79EF97C80C4A}" type="datetimeFigureOut">
              <a:rPr lang="en-US"/>
              <a:pPr>
                <a:defRPr/>
              </a:pPr>
              <a:t>09/27/2022</a:t>
            </a:fld>
            <a:endParaRPr lang="en-US"/>
          </a:p>
        </p:txBody>
      </p:sp>
      <p:sp>
        <p:nvSpPr>
          <p:cNvPr id="12" name="Footer Placeholder 16"/>
          <p:cNvSpPr>
            <a:spLocks noGrp="1"/>
          </p:cNvSpPr>
          <p:nvPr>
            <p:ph type="ftr" sz="quarter" idx="11"/>
          </p:nvPr>
        </p:nvSpPr>
        <p:spPr/>
        <p:txBody>
          <a:bodyPr/>
          <a:lstStyle>
            <a:lvl1pPr>
              <a:defRPr/>
            </a:lvl1pPr>
          </a:lstStyle>
          <a:p>
            <a:pPr>
              <a:defRPr/>
            </a:pPr>
            <a:endParaRPr lang="en-US"/>
          </a:p>
        </p:txBody>
      </p:sp>
      <p:sp>
        <p:nvSpPr>
          <p:cNvPr id="13" name="Slide Number Placeholder 28"/>
          <p:cNvSpPr>
            <a:spLocks noGrp="1"/>
          </p:cNvSpPr>
          <p:nvPr>
            <p:ph type="sldNum" sz="quarter" idx="12"/>
          </p:nvPr>
        </p:nvSpPr>
        <p:spPr/>
        <p:txBody>
          <a:bodyPr/>
          <a:lstStyle>
            <a:lvl1pPr>
              <a:defRPr sz="1400">
                <a:solidFill>
                  <a:srgbClr val="FFFFFF"/>
                </a:solidFill>
              </a:defRPr>
            </a:lvl1pPr>
          </a:lstStyle>
          <a:p>
            <a:pPr>
              <a:defRPr/>
            </a:pPr>
            <a:fld id="{50EC6ABD-B6B0-4DF8-B6A0-5CB61828ECE2}" type="slidenum">
              <a:rPr lang="en-US"/>
              <a:pPr>
                <a:defRPr/>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fld id="{2F4AD69E-D603-4DA1-BE2E-480DDD912917}" type="datetimeFigureOut">
              <a:rPr lang="en-US"/>
              <a:pPr>
                <a:defRPr/>
              </a:pPr>
              <a:t>09/27/2022</a:t>
            </a:fld>
            <a:endParaRPr lang="en-US" dirty="0"/>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4A728CD0-9648-4190-AE34-BF377605BC27}"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274640"/>
            <a:ext cx="55626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fld id="{3FA24218-7BFE-4A6C-B2B1-961F22E919C2}" type="datetimeFigureOut">
              <a:rPr lang="en-US"/>
              <a:pPr>
                <a:defRPr/>
              </a:pPr>
              <a:t>09/27/2022</a:t>
            </a:fld>
            <a:endParaRPr lang="en-US" dirty="0"/>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E10D4E90-6B42-4359-8883-28FAE3F55FFF}"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vl1pPr>
          </a:lstStyle>
          <a:p>
            <a:r>
              <a:rPr lang="en-US" dirty="0"/>
              <a:t>Click to edit Master title style</a:t>
            </a:r>
          </a:p>
        </p:txBody>
      </p:sp>
      <p:sp>
        <p:nvSpPr>
          <p:cNvPr id="8" name="Content Placeholder 7"/>
          <p:cNvSpPr>
            <a:spLocks noGrp="1"/>
          </p:cNvSpPr>
          <p:nvPr>
            <p:ph sz="quarter" idx="1"/>
          </p:nvPr>
        </p:nvSpPr>
        <p:spPr>
          <a:xfrm>
            <a:off x="914400" y="1447800"/>
            <a:ext cx="77724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fld id="{C5565940-50D1-46FE-8FD3-FE82B5762956}" type="datetimeFigureOut">
              <a:rPr lang="en-US"/>
              <a:pPr>
                <a:defRPr/>
              </a:pPr>
              <a:t>09/27/2022</a:t>
            </a:fld>
            <a:endParaRPr lang="en-US" dirty="0"/>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0141D7DC-EB8F-4CC7-AE8E-93074B042DE1}"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useBgFill="1">
        <p:nvSpPr>
          <p:cNvPr id="5" name="Rounded Rectangle 4"/>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a:defRPr/>
            </a:pPr>
            <a:endParaRPr lang="en-US"/>
          </a:p>
        </p:txBody>
      </p:sp>
      <p:sp>
        <p:nvSpPr>
          <p:cNvPr id="6" name="Rectangle 5"/>
          <p:cNvSpPr/>
          <p:nvPr/>
        </p:nvSpPr>
        <p:spPr>
          <a:xfrm flipV="1">
            <a:off x="69850" y="2376488"/>
            <a:ext cx="901382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Rectangle 6"/>
          <p:cNvSpPr/>
          <p:nvPr/>
        </p:nvSpPr>
        <p:spPr>
          <a:xfrm>
            <a:off x="69850" y="2341563"/>
            <a:ext cx="901382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Rectangle 7"/>
          <p:cNvSpPr/>
          <p:nvPr/>
        </p:nvSpPr>
        <p:spPr>
          <a:xfrm>
            <a:off x="68263" y="2468563"/>
            <a:ext cx="9015412" cy="4603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a:xfrm>
            <a:off x="722313" y="952500"/>
            <a:ext cx="7772400" cy="1362075"/>
          </a:xfrm>
        </p:spPr>
        <p:txBody>
          <a:bodyPr/>
          <a:lstStyle>
            <a:lvl1pPr algn="l">
              <a:buNone/>
              <a:defRPr sz="4000" b="0" cap="none"/>
            </a:lvl1pPr>
          </a:lstStyle>
          <a:p>
            <a:r>
              <a:rPr lang="en-US"/>
              <a:t>Click to edit Master title style</a:t>
            </a:r>
          </a:p>
        </p:txBody>
      </p:sp>
      <p:sp>
        <p:nvSpPr>
          <p:cNvPr id="3" name="Text Placeholder 2"/>
          <p:cNvSpPr>
            <a:spLocks noGrp="1"/>
          </p:cNvSpPr>
          <p:nvPr>
            <p:ph type="body" idx="1"/>
          </p:nvPr>
        </p:nvSpPr>
        <p:spPr>
          <a:xfrm>
            <a:off x="722313" y="2547938"/>
            <a:ext cx="7772400" cy="1338262"/>
          </a:xfrm>
        </p:spPr>
        <p:txBody>
          <a:bodyPr/>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9" name="Date Placeholder 3"/>
          <p:cNvSpPr>
            <a:spLocks noGrp="1"/>
          </p:cNvSpPr>
          <p:nvPr>
            <p:ph type="dt" sz="half" idx="10"/>
          </p:nvPr>
        </p:nvSpPr>
        <p:spPr/>
        <p:txBody>
          <a:bodyPr/>
          <a:lstStyle>
            <a:lvl1pPr>
              <a:defRPr/>
            </a:lvl1pPr>
          </a:lstStyle>
          <a:p>
            <a:pPr>
              <a:defRPr/>
            </a:pPr>
            <a:fld id="{556E1169-5059-4B0E-9424-F32F27E7D38C}" type="datetimeFigureOut">
              <a:rPr lang="en-US"/>
              <a:pPr>
                <a:defRPr/>
              </a:pPr>
              <a:t>09/27/2022</a:t>
            </a:fld>
            <a:endParaRPr lang="en-US"/>
          </a:p>
        </p:txBody>
      </p:sp>
      <p:sp>
        <p:nvSpPr>
          <p:cNvPr id="10" name="Footer Placeholder 4"/>
          <p:cNvSpPr>
            <a:spLocks noGrp="1"/>
          </p:cNvSpPr>
          <p:nvPr>
            <p:ph type="ftr" sz="quarter" idx="11"/>
          </p:nvPr>
        </p:nvSpPr>
        <p:spPr>
          <a:xfrm>
            <a:off x="800100" y="6172200"/>
            <a:ext cx="4000500" cy="457200"/>
          </a:xfrm>
        </p:spPr>
        <p:txBody>
          <a:bodyPr/>
          <a:lstStyle>
            <a:lvl1pPr>
              <a:defRPr/>
            </a:lvl1pPr>
          </a:lstStyle>
          <a:p>
            <a:pPr>
              <a:defRPr/>
            </a:pPr>
            <a:endParaRPr lang="en-US"/>
          </a:p>
        </p:txBody>
      </p:sp>
      <p:sp>
        <p:nvSpPr>
          <p:cNvPr id="11" name="Slide Number Placeholder 5"/>
          <p:cNvSpPr>
            <a:spLocks noGrp="1"/>
          </p:cNvSpPr>
          <p:nvPr>
            <p:ph type="sldNum" sz="quarter" idx="12"/>
          </p:nvPr>
        </p:nvSpPr>
        <p:spPr>
          <a:xfrm>
            <a:off x="146050" y="6208713"/>
            <a:ext cx="457200" cy="457200"/>
          </a:xfrm>
        </p:spPr>
        <p:txBody>
          <a:bodyPr/>
          <a:lstStyle>
            <a:lvl1pPr>
              <a:defRPr/>
            </a:lvl1pPr>
          </a:lstStyle>
          <a:p>
            <a:pPr>
              <a:defRPr/>
            </a:pPr>
            <a:fld id="{2509F669-A10D-45DC-AF8F-7CAB5C4C691C}" type="slidenum">
              <a:rPr lang="en-US"/>
              <a:pPr>
                <a:defRPr/>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
          </p:nvPr>
        </p:nvSpPr>
        <p:spPr>
          <a:xfrm>
            <a:off x="914400" y="1447800"/>
            <a:ext cx="374904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2"/>
          </p:nvPr>
        </p:nvSpPr>
        <p:spPr>
          <a:xfrm>
            <a:off x="4933950" y="1447800"/>
            <a:ext cx="374904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a:spLocks noGrp="1"/>
          </p:cNvSpPr>
          <p:nvPr>
            <p:ph type="dt" sz="half" idx="10"/>
          </p:nvPr>
        </p:nvSpPr>
        <p:spPr/>
        <p:txBody>
          <a:bodyPr/>
          <a:lstStyle>
            <a:lvl1pPr>
              <a:defRPr/>
            </a:lvl1pPr>
          </a:lstStyle>
          <a:p>
            <a:pPr>
              <a:defRPr/>
            </a:pPr>
            <a:fld id="{E7414735-EEC6-43C5-A3C2-DB5126A33F69}" type="datetimeFigureOut">
              <a:rPr lang="en-US"/>
              <a:pPr>
                <a:defRPr/>
              </a:pPr>
              <a:t>09/27/2022</a:t>
            </a:fld>
            <a:endParaRPr lang="en-US" dirty="0"/>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A405D7B4-3F80-4F6A-B461-F57E6D98BEF1}"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11" name="Content Placeholder 10"/>
          <p:cNvSpPr>
            <a:spLocks noGrp="1"/>
          </p:cNvSpPr>
          <p:nvPr>
            <p:ph sz="half" idx="2"/>
          </p:nvPr>
        </p:nvSpPr>
        <p:spPr>
          <a:xfrm>
            <a:off x="914400" y="2247900"/>
            <a:ext cx="37338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half" idx="4"/>
          </p:nvPr>
        </p:nvSpPr>
        <p:spPr>
          <a:xfrm>
            <a:off x="4953000" y="2247900"/>
            <a:ext cx="37338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13"/>
          <p:cNvSpPr>
            <a:spLocks noGrp="1"/>
          </p:cNvSpPr>
          <p:nvPr>
            <p:ph type="dt" sz="half" idx="10"/>
          </p:nvPr>
        </p:nvSpPr>
        <p:spPr/>
        <p:txBody>
          <a:bodyPr/>
          <a:lstStyle>
            <a:lvl1pPr>
              <a:defRPr/>
            </a:lvl1pPr>
          </a:lstStyle>
          <a:p>
            <a:pPr>
              <a:defRPr/>
            </a:pPr>
            <a:fld id="{B1194279-8AD1-40CA-AC4A-1E47FCEBABF0}" type="datetimeFigureOut">
              <a:rPr lang="en-US"/>
              <a:pPr>
                <a:defRPr/>
              </a:pPr>
              <a:t>09/27/2022</a:t>
            </a:fld>
            <a:endParaRPr lang="en-US" dirty="0"/>
          </a:p>
        </p:txBody>
      </p:sp>
      <p:sp>
        <p:nvSpPr>
          <p:cNvPr id="8" name="Footer Placeholder 2"/>
          <p:cNvSpPr>
            <a:spLocks noGrp="1"/>
          </p:cNvSpPr>
          <p:nvPr>
            <p:ph type="ftr" sz="quarter" idx="11"/>
          </p:nvPr>
        </p:nvSpPr>
        <p:spPr/>
        <p:txBody>
          <a:bodyPr/>
          <a:lstStyle>
            <a:lvl1pPr>
              <a:defRPr/>
            </a:lvl1pPr>
          </a:lstStyle>
          <a:p>
            <a:pPr>
              <a:defRPr/>
            </a:pPr>
            <a:endParaRPr lang="en-US"/>
          </a:p>
        </p:txBody>
      </p:sp>
      <p:sp>
        <p:nvSpPr>
          <p:cNvPr id="9" name="Slide Number Placeholder 22"/>
          <p:cNvSpPr>
            <a:spLocks noGrp="1"/>
          </p:cNvSpPr>
          <p:nvPr>
            <p:ph type="sldNum" sz="quarter" idx="12"/>
          </p:nvPr>
        </p:nvSpPr>
        <p:spPr/>
        <p:txBody>
          <a:bodyPr/>
          <a:lstStyle>
            <a:lvl1pPr>
              <a:defRPr/>
            </a:lvl1pPr>
          </a:lstStyle>
          <a:p>
            <a:pPr>
              <a:defRPr/>
            </a:pPr>
            <a:fld id="{33D5B6C4-E812-4861-A696-D24B6950C4A5}"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13"/>
          <p:cNvSpPr>
            <a:spLocks noGrp="1"/>
          </p:cNvSpPr>
          <p:nvPr>
            <p:ph type="dt" sz="half" idx="10"/>
          </p:nvPr>
        </p:nvSpPr>
        <p:spPr/>
        <p:txBody>
          <a:bodyPr/>
          <a:lstStyle>
            <a:lvl1pPr>
              <a:defRPr/>
            </a:lvl1pPr>
          </a:lstStyle>
          <a:p>
            <a:pPr>
              <a:defRPr/>
            </a:pPr>
            <a:fld id="{48E2B02D-EDCE-41C7-BE8D-FB82B41EB6E5}" type="datetimeFigureOut">
              <a:rPr lang="en-US"/>
              <a:pPr>
                <a:defRPr/>
              </a:pPr>
              <a:t>09/27/2022</a:t>
            </a:fld>
            <a:endParaRPr lang="en-US" dirty="0"/>
          </a:p>
        </p:txBody>
      </p:sp>
      <p:sp>
        <p:nvSpPr>
          <p:cNvPr id="4" name="Footer Placeholder 2"/>
          <p:cNvSpPr>
            <a:spLocks noGrp="1"/>
          </p:cNvSpPr>
          <p:nvPr>
            <p:ph type="ftr" sz="quarter" idx="11"/>
          </p:nvPr>
        </p:nvSpPr>
        <p:spPr/>
        <p:txBody>
          <a:bodyPr/>
          <a:lstStyle>
            <a:lvl1pPr>
              <a:defRPr/>
            </a:lvl1pPr>
          </a:lstStyle>
          <a:p>
            <a:pPr>
              <a:defRPr/>
            </a:pPr>
            <a:endParaRPr lang="en-US"/>
          </a:p>
        </p:txBody>
      </p:sp>
      <p:sp>
        <p:nvSpPr>
          <p:cNvPr id="5" name="Slide Number Placeholder 22"/>
          <p:cNvSpPr>
            <a:spLocks noGrp="1"/>
          </p:cNvSpPr>
          <p:nvPr>
            <p:ph type="sldNum" sz="quarter" idx="12"/>
          </p:nvPr>
        </p:nvSpPr>
        <p:spPr/>
        <p:txBody>
          <a:bodyPr/>
          <a:lstStyle>
            <a:lvl1pPr>
              <a:defRPr/>
            </a:lvl1pPr>
          </a:lstStyle>
          <a:p>
            <a:pPr>
              <a:defRPr/>
            </a:pPr>
            <a:fld id="{088E1387-1DA3-4AFA-BFAA-06ED42062059}"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5704D837-9B4D-46A5-BF17-B7B7514817E1}" type="datetimeFigureOut">
              <a:rPr lang="en-US"/>
              <a:pPr>
                <a:defRPr/>
              </a:pPr>
              <a:t>09/27/2022</a:t>
            </a:fld>
            <a:endParaRPr lang="en-US" dirty="0"/>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22"/>
          <p:cNvSpPr>
            <a:spLocks noGrp="1"/>
          </p:cNvSpPr>
          <p:nvPr>
            <p:ph type="sldNum" sz="quarter" idx="12"/>
          </p:nvPr>
        </p:nvSpPr>
        <p:spPr/>
        <p:txBody>
          <a:bodyPr/>
          <a:lstStyle>
            <a:lvl1pPr>
              <a:defRPr/>
            </a:lvl1pPr>
          </a:lstStyle>
          <a:p>
            <a:pPr>
              <a:defRPr/>
            </a:pPr>
            <a:fld id="{CF05FB2B-BBC7-4883-AF29-EE5A7BDB4A6E}"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useBgFill="1">
        <p:nvSpPr>
          <p:cNvPr id="6" name="Rounded Rectangle 5"/>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a:xfrm>
            <a:off x="914400" y="273050"/>
            <a:ext cx="7772400" cy="1143000"/>
          </a:xfrm>
        </p:spPr>
        <p:txBody>
          <a:bodyPr/>
          <a:lstStyle>
            <a:lvl1pPr algn="l">
              <a:buNone/>
              <a:defRPr sz="4000" b="0"/>
            </a:lvl1pPr>
          </a:lstStyle>
          <a:p>
            <a:r>
              <a:rPr lang="en-US"/>
              <a:t>Click to edit Master title style</a:t>
            </a:r>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1" name="Content Placeholder 10"/>
          <p:cNvSpPr>
            <a:spLocks noGrp="1"/>
          </p:cNvSpPr>
          <p:nvPr>
            <p:ph sz="quarter" idx="1"/>
          </p:nvPr>
        </p:nvSpPr>
        <p:spPr>
          <a:xfrm>
            <a:off x="2971800" y="1600200"/>
            <a:ext cx="57150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4"/>
          <p:cNvSpPr>
            <a:spLocks noGrp="1"/>
          </p:cNvSpPr>
          <p:nvPr>
            <p:ph type="dt" sz="half" idx="10"/>
          </p:nvPr>
        </p:nvSpPr>
        <p:spPr/>
        <p:txBody>
          <a:bodyPr/>
          <a:lstStyle>
            <a:lvl1pPr>
              <a:defRPr/>
            </a:lvl1pPr>
          </a:lstStyle>
          <a:p>
            <a:pPr>
              <a:defRPr/>
            </a:pPr>
            <a:fld id="{21680BFC-C07F-4587-80D3-7ED4C6FFE8C1}" type="datetimeFigureOut">
              <a:rPr lang="en-US"/>
              <a:pPr>
                <a:defRPr/>
              </a:pPr>
              <a:t>09/27/2022</a:t>
            </a:fld>
            <a:endParaRPr lang="en-US"/>
          </a:p>
        </p:txBody>
      </p:sp>
      <p:sp>
        <p:nvSpPr>
          <p:cNvPr id="8" name="Footer Placeholder 5"/>
          <p:cNvSpPr>
            <a:spLocks noGrp="1"/>
          </p:cNvSpPr>
          <p:nvPr>
            <p:ph type="ftr" sz="quarter" idx="11"/>
          </p:nvPr>
        </p:nvSpPr>
        <p:spPr/>
        <p:txBody>
          <a:bodyPr/>
          <a:lstStyle>
            <a:lvl1pPr>
              <a:defRPr/>
            </a:lvl1pPr>
          </a:lstStyle>
          <a:p>
            <a:pPr>
              <a:defRPr/>
            </a:pPr>
            <a:endParaRPr lang="en-US"/>
          </a:p>
        </p:txBody>
      </p:sp>
      <p:sp>
        <p:nvSpPr>
          <p:cNvPr id="9" name="Slide Number Placeholder 6"/>
          <p:cNvSpPr>
            <a:spLocks noGrp="1"/>
          </p:cNvSpPr>
          <p:nvPr>
            <p:ph type="sldNum" sz="quarter" idx="12"/>
          </p:nvPr>
        </p:nvSpPr>
        <p:spPr/>
        <p:txBody>
          <a:bodyPr/>
          <a:lstStyle>
            <a:lvl1pPr>
              <a:defRPr/>
            </a:lvl1pPr>
          </a:lstStyle>
          <a:p>
            <a:pPr>
              <a:defRPr/>
            </a:pPr>
            <a:fld id="{B2508F64-C691-420C-BB78-3C37E097E69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p:cNvSpPr/>
          <p:nvPr/>
        </p:nvSpPr>
        <p:spPr>
          <a:xfrm flipV="1">
            <a:off x="68263" y="4683125"/>
            <a:ext cx="900747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5"/>
          <p:cNvSpPr/>
          <p:nvPr/>
        </p:nvSpPr>
        <p:spPr>
          <a:xfrm>
            <a:off x="68263" y="4649788"/>
            <a:ext cx="900747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Rectangle 6"/>
          <p:cNvSpPr/>
          <p:nvPr/>
        </p:nvSpPr>
        <p:spPr>
          <a:xfrm>
            <a:off x="68263" y="4773613"/>
            <a:ext cx="9007475" cy="476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lang="en-US"/>
              <a:t>Click to edit Master title style</a:t>
            </a:r>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a:r>
              <a:rPr lang="en-US"/>
              <a:t>Click to edit Master text styles</a:t>
            </a:r>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normAutofit/>
          </a:bodyPr>
          <a:lstStyle>
            <a:lvl1pPr marL="0" indent="0">
              <a:buNone/>
              <a:defRPr sz="3200"/>
            </a:lvl1pPr>
          </a:lstStyle>
          <a:p>
            <a:pPr lvl="0"/>
            <a:r>
              <a:rPr lang="en-US" noProof="0"/>
              <a:t>Click icon to add picture</a:t>
            </a:r>
            <a:endParaRPr lang="en-US" noProof="0" dirty="0"/>
          </a:p>
        </p:txBody>
      </p:sp>
      <p:sp>
        <p:nvSpPr>
          <p:cNvPr id="8" name="Date Placeholder 4"/>
          <p:cNvSpPr>
            <a:spLocks noGrp="1"/>
          </p:cNvSpPr>
          <p:nvPr>
            <p:ph type="dt" sz="half" idx="10"/>
          </p:nvPr>
        </p:nvSpPr>
        <p:spPr/>
        <p:txBody>
          <a:bodyPr/>
          <a:lstStyle>
            <a:lvl1pPr>
              <a:defRPr/>
            </a:lvl1pPr>
          </a:lstStyle>
          <a:p>
            <a:pPr>
              <a:defRPr/>
            </a:pPr>
            <a:fld id="{8D5099F3-0CC2-45C9-B1AE-5405115A7702}" type="datetimeFigureOut">
              <a:rPr lang="en-US"/>
              <a:pPr>
                <a:defRPr/>
              </a:pPr>
              <a:t>09/27/2022</a:t>
            </a:fld>
            <a:endParaRPr lang="en-US"/>
          </a:p>
        </p:txBody>
      </p:sp>
      <p:sp>
        <p:nvSpPr>
          <p:cNvPr id="9" name="Footer Placeholder 5"/>
          <p:cNvSpPr>
            <a:spLocks noGrp="1"/>
          </p:cNvSpPr>
          <p:nvPr>
            <p:ph type="ftr" sz="quarter" idx="11"/>
          </p:nvPr>
        </p:nvSpPr>
        <p:spPr>
          <a:xfrm>
            <a:off x="914400" y="6172200"/>
            <a:ext cx="3886200" cy="457200"/>
          </a:xfrm>
        </p:spPr>
        <p:txBody>
          <a:bodyPr/>
          <a:lstStyle>
            <a:lvl1pPr>
              <a:defRPr/>
            </a:lvl1pPr>
          </a:lstStyle>
          <a:p>
            <a:pPr>
              <a:defRPr/>
            </a:pPr>
            <a:endParaRPr lang="en-US"/>
          </a:p>
        </p:txBody>
      </p:sp>
      <p:sp>
        <p:nvSpPr>
          <p:cNvPr id="10" name="Slide Number Placeholder 6"/>
          <p:cNvSpPr>
            <a:spLocks noGrp="1"/>
          </p:cNvSpPr>
          <p:nvPr>
            <p:ph type="sldNum" sz="quarter" idx="12"/>
          </p:nvPr>
        </p:nvSpPr>
        <p:spPr>
          <a:xfrm>
            <a:off x="146050" y="6208713"/>
            <a:ext cx="457200" cy="457200"/>
          </a:xfrm>
        </p:spPr>
        <p:txBody>
          <a:bodyPr/>
          <a:lstStyle>
            <a:lvl1pPr>
              <a:defRPr/>
            </a:lvl1pPr>
          </a:lstStyle>
          <a:p>
            <a:pPr>
              <a:defRPr/>
            </a:pPr>
            <a:fld id="{F1390FC5-BA44-41B6-B0FC-AD572CFF3433}"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useBgFill="1">
        <p:nvSpPr>
          <p:cNvPr id="8" name="Rounded Rectangle 7"/>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defRPr/>
            </a:pPr>
            <a:endParaRPr lang="en-US"/>
          </a:p>
        </p:txBody>
      </p:sp>
      <p:sp>
        <p:nvSpPr>
          <p:cNvPr id="1028" name="Title Placeholder 21"/>
          <p:cNvSpPr>
            <a:spLocks noGrp="1"/>
          </p:cNvSpPr>
          <p:nvPr>
            <p:ph type="title"/>
          </p:nvPr>
        </p:nvSpPr>
        <p:spPr bwMode="auto">
          <a:xfrm>
            <a:off x="914400" y="274638"/>
            <a:ext cx="7772400" cy="1143000"/>
          </a:xfrm>
          <a:prstGeom prst="rect">
            <a:avLst/>
          </a:prstGeom>
          <a:noFill/>
          <a:ln w="9525">
            <a:noFill/>
            <a:miter lim="800000"/>
            <a:headEnd/>
            <a:tailEnd/>
          </a:ln>
        </p:spPr>
        <p:txBody>
          <a:bodyPr vert="horz" wrap="square" lIns="91440" tIns="45720" rIns="91440" bIns="91440" numCol="1" anchor="b" anchorCtr="0" compatLnSpc="1">
            <a:prstTxWarp prst="textNoShape">
              <a:avLst/>
            </a:prstTxWarp>
          </a:bodyPr>
          <a:lstStyle/>
          <a:p>
            <a:pPr lvl="0"/>
            <a:r>
              <a:rPr lang="en-US"/>
              <a:t>Click to edit Master title style</a:t>
            </a:r>
          </a:p>
        </p:txBody>
      </p:sp>
      <p:sp>
        <p:nvSpPr>
          <p:cNvPr id="1029" name="Text Placeholder 12"/>
          <p:cNvSpPr>
            <a:spLocks noGrp="1"/>
          </p:cNvSpPr>
          <p:nvPr>
            <p:ph type="body" idx="1"/>
          </p:nvPr>
        </p:nvSpPr>
        <p:spPr bwMode="auto">
          <a:xfrm>
            <a:off x="914400" y="1447800"/>
            <a:ext cx="77724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pPr>
              <a:defRPr/>
            </a:pPr>
            <a:fld id="{F74AE498-C704-48ED-97A5-3DC940B1BA42}" type="datetimeFigureOut">
              <a:rPr lang="en-US"/>
              <a:pPr>
                <a:defRPr/>
              </a:pPr>
              <a:t>09/27/2022</a:t>
            </a:fld>
            <a:endParaRPr lang="en-US" dirty="0"/>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pPr>
              <a:defRPr/>
            </a:pPr>
            <a:endParaRPr lang="en-US"/>
          </a:p>
        </p:txBody>
      </p:sp>
      <p:sp>
        <p:nvSpPr>
          <p:cNvPr id="23" name="Slide Number Placeholder 22"/>
          <p:cNvSpPr>
            <a:spLocks noGrp="1"/>
          </p:cNvSpPr>
          <p:nvPr>
            <p:ph type="sldNum" sz="quarter" idx="4"/>
          </p:nvPr>
        </p:nvSpPr>
        <p:spPr>
          <a:xfrm>
            <a:off x="146050"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pPr>
              <a:defRPr/>
            </a:pPr>
            <a:fld id="{9D3B1BC3-D7CC-4B8E-9A25-CD6887CD144A}" type="slidenum">
              <a:rPr lang="en-US"/>
              <a:pPr>
                <a:defRPr/>
              </a:pPr>
              <a:t>‹#›</a:t>
            </a:fld>
            <a:endParaRPr lang="en-US" dirty="0"/>
          </a:p>
        </p:txBody>
      </p:sp>
      <p:sp>
        <p:nvSpPr>
          <p:cNvPr id="10" name="Rectangle 8"/>
          <p:cNvSpPr>
            <a:spLocks noChangeArrowheads="1"/>
          </p:cNvSpPr>
          <p:nvPr userDrawn="1"/>
        </p:nvSpPr>
        <p:spPr bwMode="auto">
          <a:xfrm>
            <a:off x="0" y="0"/>
            <a:ext cx="9144000" cy="152400"/>
          </a:xfrm>
          <a:prstGeom prst="rect">
            <a:avLst/>
          </a:prstGeom>
          <a:solidFill>
            <a:schemeClr val="hlink"/>
          </a:solidFill>
          <a:ln w="9525">
            <a:noFill/>
            <a:miter lim="800000"/>
            <a:headEnd/>
            <a:tailEnd/>
          </a:ln>
          <a:effectLst/>
        </p:spPr>
        <p:txBody>
          <a:bodyPr wrap="none" anchor="ctr"/>
          <a:lstStyle/>
          <a:p>
            <a:pPr>
              <a:defRPr/>
            </a:pPr>
            <a:endParaRPr lang="en-US"/>
          </a:p>
        </p:txBody>
      </p:sp>
      <p:sp>
        <p:nvSpPr>
          <p:cNvPr id="11" name="Rectangle 9"/>
          <p:cNvSpPr>
            <a:spLocks noChangeArrowheads="1"/>
          </p:cNvSpPr>
          <p:nvPr userDrawn="1"/>
        </p:nvSpPr>
        <p:spPr bwMode="auto">
          <a:xfrm>
            <a:off x="0" y="6705600"/>
            <a:ext cx="9144000" cy="152400"/>
          </a:xfrm>
          <a:prstGeom prst="rect">
            <a:avLst/>
          </a:prstGeom>
          <a:solidFill>
            <a:schemeClr val="tx2"/>
          </a:solidFill>
          <a:ln w="9525">
            <a:noFill/>
            <a:miter lim="800000"/>
            <a:headEnd/>
            <a:tailEnd/>
          </a:ln>
          <a:effectLst/>
        </p:spPr>
        <p:txBody>
          <a:bodyPr wrap="none" anchor="ctr"/>
          <a:lstStyle/>
          <a:p>
            <a:pPr>
              <a:defRPr/>
            </a:pPr>
            <a:endParaRPr lang="en-US"/>
          </a:p>
        </p:txBody>
      </p:sp>
      <p:pic>
        <p:nvPicPr>
          <p:cNvPr id="1035" name="Picture 10" descr="Bar  Diamond"/>
          <p:cNvPicPr>
            <a:picLocks noChangeAspect="1" noChangeArrowheads="1"/>
          </p:cNvPicPr>
          <p:nvPr userDrawn="1"/>
        </p:nvPicPr>
        <p:blipFill>
          <a:blip r:embed="rId13" cstate="print"/>
          <a:srcRect/>
          <a:stretch>
            <a:fillRect/>
          </a:stretch>
        </p:blipFill>
        <p:spPr bwMode="auto">
          <a:xfrm>
            <a:off x="6705600" y="5791200"/>
            <a:ext cx="2057400" cy="609600"/>
          </a:xfrm>
          <a:prstGeom prst="rect">
            <a:avLst/>
          </a:prstGeom>
          <a:noFill/>
          <a:ln w="9525">
            <a:noFill/>
            <a:miter lim="800000"/>
            <a:headEnd/>
            <a:tailEnd/>
          </a:ln>
        </p:spPr>
      </p:pic>
      <p:pic>
        <p:nvPicPr>
          <p:cNvPr id="1036" name="Picture 5" descr="http://catalog.davidson.edu/mime/media/10/1/p_chmbrslawn.jpg"/>
          <p:cNvPicPr>
            <a:picLocks noChangeAspect="1" noChangeArrowheads="1"/>
          </p:cNvPicPr>
          <p:nvPr userDrawn="1"/>
        </p:nvPicPr>
        <p:blipFill>
          <a:blip r:embed="rId14" cstate="print"/>
          <a:srcRect/>
          <a:stretch>
            <a:fillRect/>
          </a:stretch>
        </p:blipFill>
        <p:spPr bwMode="auto">
          <a:xfrm>
            <a:off x="0" y="152400"/>
            <a:ext cx="1846263" cy="21336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84" r:id="rId1"/>
    <p:sldLayoutId id="2147483977" r:id="rId2"/>
    <p:sldLayoutId id="2147483985" r:id="rId3"/>
    <p:sldLayoutId id="2147483978" r:id="rId4"/>
    <p:sldLayoutId id="2147483979" r:id="rId5"/>
    <p:sldLayoutId id="2147483980" r:id="rId6"/>
    <p:sldLayoutId id="2147483981" r:id="rId7"/>
    <p:sldLayoutId id="2147483986" r:id="rId8"/>
    <p:sldLayoutId id="2147483987" r:id="rId9"/>
    <p:sldLayoutId id="2147483982" r:id="rId10"/>
    <p:sldLayoutId id="2147483983" r:id="rId11"/>
  </p:sldLayoutIdLst>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Franklin Gothic Book" pitchFamily="34" charset="0"/>
        </a:defRPr>
      </a:lvl2pPr>
      <a:lvl3pPr algn="l" rtl="0" eaLnBrk="0" fontAlgn="base" hangingPunct="0">
        <a:spcBef>
          <a:spcPct val="0"/>
        </a:spcBef>
        <a:spcAft>
          <a:spcPct val="0"/>
        </a:spcAft>
        <a:defRPr sz="4000">
          <a:solidFill>
            <a:schemeClr val="tx2"/>
          </a:solidFill>
          <a:latin typeface="Franklin Gothic Book" pitchFamily="34" charset="0"/>
        </a:defRPr>
      </a:lvl3pPr>
      <a:lvl4pPr algn="l" rtl="0" eaLnBrk="0" fontAlgn="base" hangingPunct="0">
        <a:spcBef>
          <a:spcPct val="0"/>
        </a:spcBef>
        <a:spcAft>
          <a:spcPct val="0"/>
        </a:spcAft>
        <a:defRPr sz="4000">
          <a:solidFill>
            <a:schemeClr val="tx2"/>
          </a:solidFill>
          <a:latin typeface="Franklin Gothic Book" pitchFamily="34" charset="0"/>
        </a:defRPr>
      </a:lvl4pPr>
      <a:lvl5pPr algn="l" rtl="0" eaLnBrk="0" fontAlgn="base" hangingPunct="0">
        <a:spcBef>
          <a:spcPct val="0"/>
        </a:spcBef>
        <a:spcAft>
          <a:spcPct val="0"/>
        </a:spcAft>
        <a:defRPr sz="4000">
          <a:solidFill>
            <a:schemeClr val="tx2"/>
          </a:solidFill>
          <a:latin typeface="Franklin Gothic Book" pitchFamily="34" charset="0"/>
        </a:defRPr>
      </a:lvl5pPr>
      <a:lvl6pPr marL="457200" algn="l" rtl="0" fontAlgn="base">
        <a:spcBef>
          <a:spcPct val="0"/>
        </a:spcBef>
        <a:spcAft>
          <a:spcPct val="0"/>
        </a:spcAft>
        <a:defRPr sz="4000">
          <a:solidFill>
            <a:schemeClr val="tx2"/>
          </a:solidFill>
          <a:latin typeface="Franklin Gothic Book" pitchFamily="34" charset="0"/>
        </a:defRPr>
      </a:lvl6pPr>
      <a:lvl7pPr marL="914400" algn="l" rtl="0" fontAlgn="base">
        <a:spcBef>
          <a:spcPct val="0"/>
        </a:spcBef>
        <a:spcAft>
          <a:spcPct val="0"/>
        </a:spcAft>
        <a:defRPr sz="4000">
          <a:solidFill>
            <a:schemeClr val="tx2"/>
          </a:solidFill>
          <a:latin typeface="Franklin Gothic Book" pitchFamily="34" charset="0"/>
        </a:defRPr>
      </a:lvl7pPr>
      <a:lvl8pPr marL="1371600" algn="l" rtl="0" fontAlgn="base">
        <a:spcBef>
          <a:spcPct val="0"/>
        </a:spcBef>
        <a:spcAft>
          <a:spcPct val="0"/>
        </a:spcAft>
        <a:defRPr sz="4000">
          <a:solidFill>
            <a:schemeClr val="tx2"/>
          </a:solidFill>
          <a:latin typeface="Franklin Gothic Book" pitchFamily="34" charset="0"/>
        </a:defRPr>
      </a:lvl8pPr>
      <a:lvl9pPr marL="1828800" algn="l" rtl="0" fontAlgn="base">
        <a:spcBef>
          <a:spcPct val="0"/>
        </a:spcBef>
        <a:spcAft>
          <a:spcPct val="0"/>
        </a:spcAft>
        <a:defRPr sz="4000">
          <a:solidFill>
            <a:schemeClr val="tx2"/>
          </a:solidFill>
          <a:latin typeface="Franklin Gothic Book" pitchFamily="34" charset="0"/>
        </a:defRPr>
      </a:lvl9pPr>
    </p:titleStyle>
    <p:bodyStyle>
      <a:lvl1pPr marL="273050" indent="-273050" algn="l" rtl="0" eaLnBrk="0" fontAlgn="base" hangingPunct="0">
        <a:spcBef>
          <a:spcPts val="575"/>
        </a:spcBef>
        <a:spcAft>
          <a:spcPct val="0"/>
        </a:spcAft>
        <a:buClr>
          <a:schemeClr val="accent1"/>
        </a:buClr>
        <a:buSzPct val="85000"/>
        <a:buFont typeface="Wingdings 2" pitchFamily="18" charset="2"/>
        <a:buChar char=""/>
        <a:defRPr sz="2600" kern="1200">
          <a:solidFill>
            <a:schemeClr val="tx1"/>
          </a:solidFill>
          <a:latin typeface="+mn-lt"/>
          <a:ea typeface="+mn-ea"/>
          <a:cs typeface="+mn-cs"/>
        </a:defRPr>
      </a:lvl1pPr>
      <a:lvl2pPr marL="547688" indent="-228600" algn="l" rtl="0" eaLnBrk="0" fontAlgn="base" hangingPunct="0">
        <a:spcBef>
          <a:spcPts val="375"/>
        </a:spcBef>
        <a:spcAft>
          <a:spcPct val="0"/>
        </a:spcAft>
        <a:buClr>
          <a:schemeClr val="accent2"/>
        </a:buClr>
        <a:buSzPct val="85000"/>
        <a:buFont typeface="Wingdings 2" pitchFamily="18" charset="2"/>
        <a:buChar char=""/>
        <a:defRPr sz="2400" kern="1200">
          <a:solidFill>
            <a:schemeClr val="tx1"/>
          </a:solidFill>
          <a:latin typeface="+mn-lt"/>
          <a:ea typeface="+mn-ea"/>
          <a:cs typeface="+mn-cs"/>
        </a:defRPr>
      </a:lvl2pPr>
      <a:lvl3pPr marL="822325" indent="-228600" algn="l" rtl="0" eaLnBrk="0" fontAlgn="base" hangingPunct="0">
        <a:spcBef>
          <a:spcPts val="375"/>
        </a:spcBef>
        <a:spcAft>
          <a:spcPct val="0"/>
        </a:spcAft>
        <a:buClr>
          <a:srgbClr val="F6CEAD"/>
        </a:buClr>
        <a:buSzPct val="85000"/>
        <a:buFont typeface="Wingdings 2" pitchFamily="18" charset="2"/>
        <a:buChar char=""/>
        <a:defRPr sz="2000" kern="1200">
          <a:solidFill>
            <a:schemeClr val="tx1"/>
          </a:solidFill>
          <a:latin typeface="+mn-lt"/>
          <a:ea typeface="+mn-ea"/>
          <a:cs typeface="+mn-cs"/>
        </a:defRPr>
      </a:lvl3pPr>
      <a:lvl4pPr marL="1096963" indent="-228600" algn="l" rtl="0" eaLnBrk="0" fontAlgn="base" hangingPunct="0">
        <a:spcBef>
          <a:spcPts val="375"/>
        </a:spcBef>
        <a:spcAft>
          <a:spcPct val="0"/>
        </a:spcAft>
        <a:buClr>
          <a:srgbClr val="B58B80"/>
        </a:buClr>
        <a:buSzPct val="80000"/>
        <a:buFont typeface="Wingdings 2" pitchFamily="18" charset="2"/>
        <a:buChar char=""/>
        <a:defRPr sz="2000" kern="1200">
          <a:solidFill>
            <a:schemeClr val="tx1"/>
          </a:solidFill>
          <a:latin typeface="+mn-lt"/>
          <a:ea typeface="+mn-ea"/>
          <a:cs typeface="+mn-cs"/>
        </a:defRPr>
      </a:lvl4pPr>
      <a:lvl5pPr marL="1371600" indent="-228600" algn="l" rtl="0" eaLnBrk="0" fontAlgn="base" hangingPunct="0">
        <a:spcBef>
          <a:spcPts val="375"/>
        </a:spcBef>
        <a:spcAft>
          <a:spcPct val="0"/>
        </a:spcAft>
        <a:buClr>
          <a:srgbClr val="B58B80"/>
        </a:buClr>
        <a:buChar char="o"/>
        <a:defRPr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2209800" y="533400"/>
            <a:ext cx="6477000" cy="2895600"/>
          </a:xfrm>
        </p:spPr>
        <p:txBody>
          <a:bodyPr/>
          <a:lstStyle/>
          <a:p>
            <a:pPr algn="ctr" eaLnBrk="1" hangingPunct="1"/>
            <a:r>
              <a:rPr lang="en-US" sz="5400" dirty="0">
                <a:solidFill>
                  <a:srgbClr val="C00000"/>
                </a:solidFill>
              </a:rPr>
              <a:t>Financial Aid Basics for Students and Families</a:t>
            </a:r>
          </a:p>
        </p:txBody>
      </p:sp>
      <p:sp>
        <p:nvSpPr>
          <p:cNvPr id="6147" name="Rectangle 3"/>
          <p:cNvSpPr>
            <a:spLocks noGrp="1" noChangeArrowheads="1"/>
          </p:cNvSpPr>
          <p:nvPr>
            <p:ph sz="quarter" idx="1"/>
          </p:nvPr>
        </p:nvSpPr>
        <p:spPr>
          <a:xfrm>
            <a:off x="990600" y="3733800"/>
            <a:ext cx="8001000" cy="1905000"/>
          </a:xfrm>
        </p:spPr>
        <p:txBody>
          <a:bodyPr/>
          <a:lstStyle/>
          <a:p>
            <a:pPr algn="ctr" eaLnBrk="1" hangingPunct="1">
              <a:lnSpc>
                <a:spcPct val="80000"/>
              </a:lnSpc>
              <a:buFontTx/>
              <a:buNone/>
            </a:pPr>
            <a:r>
              <a:rPr lang="en-US" sz="3600" b="1" dirty="0" smtClean="0"/>
              <a:t>Anna L. Stovall</a:t>
            </a:r>
            <a:endParaRPr lang="en-US" sz="3600" b="1" dirty="0"/>
          </a:p>
          <a:p>
            <a:pPr algn="ctr" eaLnBrk="1" hangingPunct="1">
              <a:lnSpc>
                <a:spcPct val="80000"/>
              </a:lnSpc>
              <a:buFontTx/>
              <a:buNone/>
            </a:pPr>
            <a:r>
              <a:rPr lang="en-US" sz="3600" b="1" dirty="0" smtClean="0"/>
              <a:t>Associate Director </a:t>
            </a:r>
            <a:r>
              <a:rPr lang="en-US" sz="3600" b="1" dirty="0"/>
              <a:t>of Financial Aid</a:t>
            </a:r>
          </a:p>
          <a:p>
            <a:pPr algn="ctr" eaLnBrk="1" hangingPunct="1">
              <a:lnSpc>
                <a:spcPct val="80000"/>
              </a:lnSpc>
              <a:buFontTx/>
              <a:buNone/>
            </a:pPr>
            <a:r>
              <a:rPr lang="en-US" sz="3600" b="1" dirty="0"/>
              <a:t>Davidson College</a:t>
            </a:r>
          </a:p>
          <a:p>
            <a:pPr eaLnBrk="1" hangingPunct="1">
              <a:lnSpc>
                <a:spcPct val="80000"/>
              </a:lnSpc>
              <a:buFontTx/>
              <a:buNone/>
            </a:pPr>
            <a:endParaRPr lang="en-US" sz="3600" b="1" dirty="0"/>
          </a:p>
          <a:p>
            <a:pPr eaLnBrk="1" hangingPunct="1">
              <a:lnSpc>
                <a:spcPct val="80000"/>
              </a:lnSpc>
              <a:buFontTx/>
              <a:buNone/>
            </a:pPr>
            <a:endParaRPr lang="en-US" sz="2800" dirty="0"/>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609600"/>
            <a:ext cx="6705600" cy="1219200"/>
          </a:xfrm>
        </p:spPr>
        <p:txBody>
          <a:bodyPr/>
          <a:lstStyle/>
          <a:p>
            <a:pPr algn="ctr"/>
            <a:r>
              <a:rPr lang="en-US" dirty="0">
                <a:solidFill>
                  <a:srgbClr val="C00000"/>
                </a:solidFill>
              </a:rPr>
              <a:t>What About 529 and Other College Savings Plans?</a:t>
            </a:r>
          </a:p>
        </p:txBody>
      </p:sp>
      <p:sp>
        <p:nvSpPr>
          <p:cNvPr id="3" name="Content Placeholder 2"/>
          <p:cNvSpPr>
            <a:spLocks noGrp="1"/>
          </p:cNvSpPr>
          <p:nvPr>
            <p:ph sz="quarter" idx="1"/>
          </p:nvPr>
        </p:nvSpPr>
        <p:spPr>
          <a:xfrm>
            <a:off x="914400" y="2286000"/>
            <a:ext cx="7772400" cy="3810000"/>
          </a:xfrm>
        </p:spPr>
        <p:txBody>
          <a:bodyPr/>
          <a:lstStyle/>
          <a:p>
            <a:r>
              <a:rPr lang="en-US" dirty="0"/>
              <a:t>Plans are assets of the plan </a:t>
            </a:r>
            <a:r>
              <a:rPr lang="en-US" b="1" dirty="0"/>
              <a:t>owner(s)</a:t>
            </a:r>
            <a:r>
              <a:rPr lang="en-US" dirty="0"/>
              <a:t>.</a:t>
            </a:r>
          </a:p>
          <a:p>
            <a:r>
              <a:rPr lang="en-US" dirty="0"/>
              <a:t>FAFSA: “When the </a:t>
            </a:r>
            <a:r>
              <a:rPr lang="en-US" b="1" dirty="0"/>
              <a:t>owner</a:t>
            </a:r>
            <a:r>
              <a:rPr lang="en-US" dirty="0"/>
              <a:t> is a dependent student…they are reported as an asset of the parent.”</a:t>
            </a:r>
          </a:p>
          <a:p>
            <a:r>
              <a:rPr lang="en-US" dirty="0"/>
              <a:t>PROFILE instruction: If the student has a 529 plan as part of an UGMA or UTMA account, it is a student asset.</a:t>
            </a:r>
          </a:p>
          <a:p>
            <a:r>
              <a:rPr lang="en-US" dirty="0"/>
              <a:t>“When the </a:t>
            </a:r>
            <a:r>
              <a:rPr lang="en-US" b="1" dirty="0"/>
              <a:t>owner</a:t>
            </a:r>
            <a:r>
              <a:rPr lang="en-US" dirty="0"/>
              <a:t> is some other person…distributions from these plans to the student count as untaxed income, as ‘money received.’”</a:t>
            </a:r>
          </a:p>
          <a:p>
            <a:endParaRPr lang="en-US" dirty="0"/>
          </a:p>
        </p:txBody>
      </p:sp>
    </p:spTree>
    <p:extLst>
      <p:ext uri="{BB962C8B-B14F-4D97-AF65-F5344CB8AC3E}">
        <p14:creationId xmlns:p14="http://schemas.microsoft.com/office/powerpoint/2010/main" val="40329773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2"/>
          <p:cNvSpPr>
            <a:spLocks noGrp="1" noChangeArrowheads="1"/>
          </p:cNvSpPr>
          <p:nvPr>
            <p:ph type="title"/>
          </p:nvPr>
        </p:nvSpPr>
        <p:spPr>
          <a:xfrm>
            <a:off x="990600" y="381000"/>
            <a:ext cx="8153400" cy="1676400"/>
          </a:xfrm>
        </p:spPr>
        <p:txBody>
          <a:bodyPr>
            <a:normAutofit/>
          </a:bodyPr>
          <a:lstStyle/>
          <a:p>
            <a:pPr algn="ctr" eaLnBrk="1" hangingPunct="1">
              <a:defRPr/>
            </a:pPr>
            <a:r>
              <a:rPr lang="en-US" sz="4400" b="1" dirty="0">
                <a:solidFill>
                  <a:srgbClr val="C00000"/>
                </a:solidFill>
                <a:ea typeface="+mj-ea"/>
              </a:rPr>
              <a:t>How is Family Contribution Calculated?</a:t>
            </a:r>
            <a:endParaRPr lang="en-US" b="1" dirty="0">
              <a:solidFill>
                <a:srgbClr val="C00000"/>
              </a:solidFill>
              <a:ea typeface="+mj-ea"/>
            </a:endParaRPr>
          </a:p>
        </p:txBody>
      </p:sp>
      <p:sp>
        <p:nvSpPr>
          <p:cNvPr id="61442" name="Rectangle 4"/>
          <p:cNvSpPr>
            <a:spLocks noChangeArrowheads="1"/>
          </p:cNvSpPr>
          <p:nvPr/>
        </p:nvSpPr>
        <p:spPr bwMode="auto">
          <a:xfrm>
            <a:off x="1981200" y="3200400"/>
            <a:ext cx="1676400" cy="2438400"/>
          </a:xfrm>
          <a:prstGeom prst="rect">
            <a:avLst/>
          </a:prstGeom>
          <a:solidFill>
            <a:srgbClr val="0070C0"/>
          </a:solidFill>
          <a:ln w="12700" cap="sq">
            <a:solidFill>
              <a:schemeClr val="tx1"/>
            </a:solidFill>
            <a:miter lim="800000"/>
            <a:headEnd type="none" w="sm" len="sm"/>
            <a:tailEnd type="none" w="sm" len="sm"/>
          </a:ln>
        </p:spPr>
        <p:txBody>
          <a:bodyPr wrap="none" anchor="ctr"/>
          <a:lstStyle/>
          <a:p>
            <a:pPr algn="ctr" eaLnBrk="0" hangingPunct="0"/>
            <a:endParaRPr lang="en-US" sz="1800"/>
          </a:p>
        </p:txBody>
      </p:sp>
      <p:sp>
        <p:nvSpPr>
          <p:cNvPr id="61443" name="Rectangle 6"/>
          <p:cNvSpPr>
            <a:spLocks noChangeArrowheads="1"/>
          </p:cNvSpPr>
          <p:nvPr/>
        </p:nvSpPr>
        <p:spPr bwMode="auto">
          <a:xfrm>
            <a:off x="7391400" y="2438400"/>
            <a:ext cx="1447800" cy="3200400"/>
          </a:xfrm>
          <a:prstGeom prst="rect">
            <a:avLst/>
          </a:prstGeom>
          <a:solidFill>
            <a:srgbClr val="FF0000"/>
          </a:solidFill>
          <a:ln w="12700" cap="sq">
            <a:solidFill>
              <a:schemeClr val="tx1"/>
            </a:solidFill>
            <a:miter lim="800000"/>
            <a:headEnd type="none" w="sm" len="sm"/>
            <a:tailEnd type="none" w="sm" len="sm"/>
          </a:ln>
        </p:spPr>
        <p:txBody>
          <a:bodyPr wrap="none" anchor="ctr"/>
          <a:lstStyle/>
          <a:p>
            <a:pPr algn="ctr" eaLnBrk="0" hangingPunct="0"/>
            <a:endParaRPr lang="en-US"/>
          </a:p>
        </p:txBody>
      </p:sp>
      <p:sp>
        <p:nvSpPr>
          <p:cNvPr id="61444" name="Text Box 7"/>
          <p:cNvSpPr txBox="1">
            <a:spLocks noChangeArrowheads="1"/>
          </p:cNvSpPr>
          <p:nvPr/>
        </p:nvSpPr>
        <p:spPr bwMode="auto">
          <a:xfrm>
            <a:off x="1828800" y="1905000"/>
            <a:ext cx="1981200" cy="1154162"/>
          </a:xfrm>
          <a:prstGeom prst="rect">
            <a:avLst/>
          </a:prstGeom>
          <a:noFill/>
          <a:ln w="12700" cap="sq">
            <a:noFill/>
            <a:miter lim="800000"/>
            <a:headEnd type="none" w="sm" len="sm"/>
            <a:tailEnd type="none" w="sm" len="sm"/>
          </a:ln>
        </p:spPr>
        <p:txBody>
          <a:bodyPr wrap="square">
            <a:spAutoFit/>
          </a:bodyPr>
          <a:lstStyle/>
          <a:p>
            <a:pPr algn="ctr"/>
            <a:r>
              <a:rPr lang="en-US" sz="2300" b="0" dirty="0">
                <a:latin typeface="Arial" pitchFamily="34" charset="0"/>
                <a:cs typeface="Arial" pitchFamily="34" charset="0"/>
              </a:rPr>
              <a:t>Parent Contribution</a:t>
            </a:r>
          </a:p>
          <a:p>
            <a:pPr algn="ctr"/>
            <a:r>
              <a:rPr lang="en-US" sz="2300" b="0" dirty="0">
                <a:latin typeface="Arial" pitchFamily="34" charset="0"/>
                <a:cs typeface="Arial" pitchFamily="34" charset="0"/>
              </a:rPr>
              <a:t>Per Student</a:t>
            </a:r>
          </a:p>
        </p:txBody>
      </p:sp>
      <p:sp>
        <p:nvSpPr>
          <p:cNvPr id="61445" name="Text Box 9"/>
          <p:cNvSpPr txBox="1">
            <a:spLocks noChangeArrowheads="1"/>
          </p:cNvSpPr>
          <p:nvPr/>
        </p:nvSpPr>
        <p:spPr bwMode="auto">
          <a:xfrm>
            <a:off x="7162800" y="1371600"/>
            <a:ext cx="1752600" cy="1015663"/>
          </a:xfrm>
          <a:prstGeom prst="rect">
            <a:avLst/>
          </a:prstGeom>
          <a:noFill/>
          <a:ln w="12700" cap="sq">
            <a:noFill/>
            <a:miter lim="800000"/>
            <a:headEnd type="none" w="sm" len="sm"/>
            <a:tailEnd type="none" w="sm" len="sm"/>
          </a:ln>
        </p:spPr>
        <p:txBody>
          <a:bodyPr wrap="square">
            <a:spAutoFit/>
          </a:bodyPr>
          <a:lstStyle/>
          <a:p>
            <a:pPr algn="ctr"/>
            <a:r>
              <a:rPr lang="en-US" sz="2000" b="1" dirty="0">
                <a:solidFill>
                  <a:schemeClr val="tx2"/>
                </a:solidFill>
                <a:latin typeface="Arial" pitchFamily="34" charset="0"/>
                <a:cs typeface="Arial" pitchFamily="34" charset="0"/>
              </a:rPr>
              <a:t>Family Contribution (EFC)</a:t>
            </a:r>
          </a:p>
        </p:txBody>
      </p:sp>
      <p:sp>
        <p:nvSpPr>
          <p:cNvPr id="61446" name="Rectangle 5"/>
          <p:cNvSpPr>
            <a:spLocks noChangeArrowheads="1"/>
          </p:cNvSpPr>
          <p:nvPr/>
        </p:nvSpPr>
        <p:spPr bwMode="auto">
          <a:xfrm>
            <a:off x="4572000" y="4495800"/>
            <a:ext cx="1600200" cy="1143000"/>
          </a:xfrm>
          <a:prstGeom prst="rect">
            <a:avLst/>
          </a:prstGeom>
          <a:solidFill>
            <a:srgbClr val="00B050"/>
          </a:solidFill>
          <a:ln w="12700" cap="sq">
            <a:solidFill>
              <a:schemeClr val="tx1"/>
            </a:solidFill>
            <a:miter lim="800000"/>
            <a:headEnd type="none" w="sm" len="sm"/>
            <a:tailEnd type="none" w="sm" len="sm"/>
          </a:ln>
        </p:spPr>
        <p:txBody>
          <a:bodyPr wrap="none" anchor="ctr"/>
          <a:lstStyle/>
          <a:p>
            <a:pPr algn="ctr" eaLnBrk="0" hangingPunct="0"/>
            <a:endParaRPr lang="en-US" sz="1200" dirty="0">
              <a:solidFill>
                <a:srgbClr val="00B050"/>
              </a:solidFill>
            </a:endParaRPr>
          </a:p>
        </p:txBody>
      </p:sp>
      <p:sp>
        <p:nvSpPr>
          <p:cNvPr id="61447" name="Text Box 8"/>
          <p:cNvSpPr txBox="1">
            <a:spLocks noChangeArrowheads="1"/>
          </p:cNvSpPr>
          <p:nvPr/>
        </p:nvSpPr>
        <p:spPr bwMode="auto">
          <a:xfrm>
            <a:off x="4495800" y="3581400"/>
            <a:ext cx="1600200" cy="707886"/>
          </a:xfrm>
          <a:prstGeom prst="rect">
            <a:avLst/>
          </a:prstGeom>
          <a:noFill/>
          <a:ln w="12700" cap="sq">
            <a:noFill/>
            <a:miter lim="800000"/>
            <a:headEnd type="none" w="sm" len="sm"/>
            <a:tailEnd type="none" w="sm" len="sm"/>
          </a:ln>
        </p:spPr>
        <p:txBody>
          <a:bodyPr wrap="square">
            <a:spAutoFit/>
          </a:bodyPr>
          <a:lstStyle/>
          <a:p>
            <a:pPr algn="ctr"/>
            <a:r>
              <a:rPr lang="en-US" sz="2000" b="0" dirty="0">
                <a:latin typeface="Arial" pitchFamily="34" charset="0"/>
                <a:cs typeface="Arial" pitchFamily="34" charset="0"/>
              </a:rPr>
              <a:t>Student Contribution</a:t>
            </a:r>
          </a:p>
        </p:txBody>
      </p:sp>
      <p:sp>
        <p:nvSpPr>
          <p:cNvPr id="61448" name="Text Box 10"/>
          <p:cNvSpPr txBox="1">
            <a:spLocks noChangeArrowheads="1"/>
          </p:cNvSpPr>
          <p:nvPr/>
        </p:nvSpPr>
        <p:spPr bwMode="auto">
          <a:xfrm>
            <a:off x="3886200" y="4724400"/>
            <a:ext cx="533400" cy="1261884"/>
          </a:xfrm>
          <a:prstGeom prst="rect">
            <a:avLst/>
          </a:prstGeom>
          <a:noFill/>
          <a:ln w="12700" cap="sq">
            <a:noFill/>
            <a:miter lim="800000"/>
            <a:headEnd type="none" w="sm" len="sm"/>
            <a:tailEnd type="none" w="sm" len="sm"/>
          </a:ln>
        </p:spPr>
        <p:txBody>
          <a:bodyPr wrap="square">
            <a:spAutoFit/>
          </a:bodyPr>
          <a:lstStyle/>
          <a:p>
            <a:r>
              <a:rPr lang="en-US" sz="2800" dirty="0">
                <a:latin typeface="Arial" pitchFamily="34" charset="0"/>
                <a:cs typeface="Arial" pitchFamily="34" charset="0"/>
              </a:rPr>
              <a:t>+</a:t>
            </a:r>
          </a:p>
          <a:p>
            <a:endParaRPr lang="en-US" sz="2400" b="0" dirty="0">
              <a:latin typeface="Times New Roman" pitchFamily="18" charset="0"/>
            </a:endParaRPr>
          </a:p>
          <a:p>
            <a:endParaRPr lang="en-US" sz="2400" b="0" dirty="0">
              <a:latin typeface="Times New Roman" pitchFamily="18" charset="0"/>
            </a:endParaRPr>
          </a:p>
        </p:txBody>
      </p:sp>
      <p:sp>
        <p:nvSpPr>
          <p:cNvPr id="61449" name="Text Box 10"/>
          <p:cNvSpPr txBox="1">
            <a:spLocks noChangeArrowheads="1"/>
          </p:cNvSpPr>
          <p:nvPr/>
        </p:nvSpPr>
        <p:spPr bwMode="auto">
          <a:xfrm>
            <a:off x="6553200" y="4876800"/>
            <a:ext cx="533400" cy="892552"/>
          </a:xfrm>
          <a:prstGeom prst="rect">
            <a:avLst/>
          </a:prstGeom>
          <a:noFill/>
          <a:ln w="12700" cap="sq">
            <a:noFill/>
            <a:miter lim="800000"/>
            <a:headEnd type="none" w="sm" len="sm"/>
            <a:tailEnd type="none" w="sm" len="sm"/>
          </a:ln>
        </p:spPr>
        <p:txBody>
          <a:bodyPr wrap="square">
            <a:spAutoFit/>
          </a:bodyPr>
          <a:lstStyle/>
          <a:p>
            <a:r>
              <a:rPr lang="en-US" sz="2800" dirty="0">
                <a:latin typeface="Arial" pitchFamily="34" charset="0"/>
                <a:cs typeface="Arial" pitchFamily="34" charset="0"/>
              </a:rPr>
              <a:t>=</a:t>
            </a:r>
            <a:endParaRPr lang="en-US" sz="2800" b="0" dirty="0">
              <a:latin typeface="Times New Roman" pitchFamily="18" charset="0"/>
            </a:endParaRPr>
          </a:p>
          <a:p>
            <a:endParaRPr lang="en-US" sz="2400" b="0" dirty="0">
              <a:latin typeface="Times New Roman" pitchFamily="18" charset="0"/>
            </a:endParaRP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2057400" y="152400"/>
            <a:ext cx="6629400" cy="1371600"/>
          </a:xfrm>
        </p:spPr>
        <p:txBody>
          <a:bodyPr/>
          <a:lstStyle/>
          <a:p>
            <a:pPr algn="ctr"/>
            <a:r>
              <a:rPr lang="en-US" sz="4400" dirty="0">
                <a:solidFill>
                  <a:srgbClr val="C00000"/>
                </a:solidFill>
              </a:rPr>
              <a:t>What about Merit-based Scholarships?</a:t>
            </a:r>
          </a:p>
        </p:txBody>
      </p:sp>
      <p:sp>
        <p:nvSpPr>
          <p:cNvPr id="63491" name="Rectangle 3"/>
          <p:cNvSpPr>
            <a:spLocks noGrp="1" noChangeArrowheads="1"/>
          </p:cNvSpPr>
          <p:nvPr>
            <p:ph sz="quarter" idx="1"/>
          </p:nvPr>
        </p:nvSpPr>
        <p:spPr>
          <a:xfrm>
            <a:off x="1905000" y="1447800"/>
            <a:ext cx="6781800" cy="4572000"/>
          </a:xfrm>
        </p:spPr>
        <p:txBody>
          <a:bodyPr/>
          <a:lstStyle/>
          <a:p>
            <a:r>
              <a:rPr lang="en-US" dirty="0"/>
              <a:t>Funds awarded on the basis of factors </a:t>
            </a:r>
            <a:r>
              <a:rPr lang="en-US" b="1" dirty="0"/>
              <a:t>other than </a:t>
            </a:r>
            <a:r>
              <a:rPr lang="en-US" dirty="0"/>
              <a:t>financial need </a:t>
            </a:r>
          </a:p>
          <a:p>
            <a:pPr lvl="1"/>
            <a:r>
              <a:rPr lang="en-US" dirty="0"/>
              <a:t>Academic factors</a:t>
            </a:r>
          </a:p>
          <a:p>
            <a:pPr lvl="1"/>
            <a:r>
              <a:rPr lang="en-US" dirty="0"/>
              <a:t>Talent factors</a:t>
            </a:r>
          </a:p>
          <a:p>
            <a:pPr lvl="1"/>
            <a:r>
              <a:rPr lang="en-US" dirty="0"/>
              <a:t>Service factors</a:t>
            </a:r>
          </a:p>
          <a:p>
            <a:pPr lvl="1"/>
            <a:r>
              <a:rPr lang="en-US" dirty="0"/>
              <a:t>(Fill in the blank) factors</a:t>
            </a:r>
          </a:p>
          <a:p>
            <a:pPr lvl="1">
              <a:buNone/>
            </a:pPr>
            <a:endParaRPr lang="en-US" sz="1800" dirty="0"/>
          </a:p>
          <a:p>
            <a:r>
              <a:rPr lang="en-US" dirty="0"/>
              <a:t>Procedures for being considered vary</a:t>
            </a:r>
          </a:p>
          <a:p>
            <a:pPr lvl="1"/>
            <a:r>
              <a:rPr lang="en-US" dirty="0"/>
              <a:t>Nomination process</a:t>
            </a:r>
          </a:p>
          <a:p>
            <a:pPr lvl="1"/>
            <a:r>
              <a:rPr lang="en-US" dirty="0"/>
              <a:t>Scholarship application</a:t>
            </a:r>
          </a:p>
          <a:p>
            <a:pPr lvl="1"/>
            <a:r>
              <a:rPr lang="en-US" dirty="0"/>
              <a:t>Admission application</a:t>
            </a:r>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3491">
                                            <p:txEl>
                                              <p:pRg st="0" end="0"/>
                                            </p:txEl>
                                          </p:spTgt>
                                        </p:tgtEl>
                                        <p:attrNameLst>
                                          <p:attrName>style.visibility</p:attrName>
                                        </p:attrNameLst>
                                      </p:cBhvr>
                                      <p:to>
                                        <p:strVal val="visible"/>
                                      </p:to>
                                    </p:set>
                                    <p:animEffect transition="in" filter="fade">
                                      <p:cBhvr>
                                        <p:cTn id="7" dur="2000"/>
                                        <p:tgtEl>
                                          <p:spTgt spid="63491">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3491">
                                            <p:txEl>
                                              <p:pRg st="1" end="1"/>
                                            </p:txEl>
                                          </p:spTgt>
                                        </p:tgtEl>
                                        <p:attrNameLst>
                                          <p:attrName>style.visibility</p:attrName>
                                        </p:attrNameLst>
                                      </p:cBhvr>
                                      <p:to>
                                        <p:strVal val="visible"/>
                                      </p:to>
                                    </p:set>
                                    <p:animEffect transition="in" filter="fade">
                                      <p:cBhvr>
                                        <p:cTn id="10" dur="2000"/>
                                        <p:tgtEl>
                                          <p:spTgt spid="63491">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63491">
                                            <p:txEl>
                                              <p:pRg st="2" end="2"/>
                                            </p:txEl>
                                          </p:spTgt>
                                        </p:tgtEl>
                                        <p:attrNameLst>
                                          <p:attrName>style.visibility</p:attrName>
                                        </p:attrNameLst>
                                      </p:cBhvr>
                                      <p:to>
                                        <p:strVal val="visible"/>
                                      </p:to>
                                    </p:set>
                                    <p:animEffect transition="in" filter="fade">
                                      <p:cBhvr>
                                        <p:cTn id="13" dur="2000"/>
                                        <p:tgtEl>
                                          <p:spTgt spid="63491">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63491">
                                            <p:txEl>
                                              <p:pRg st="3" end="3"/>
                                            </p:txEl>
                                          </p:spTgt>
                                        </p:tgtEl>
                                        <p:attrNameLst>
                                          <p:attrName>style.visibility</p:attrName>
                                        </p:attrNameLst>
                                      </p:cBhvr>
                                      <p:to>
                                        <p:strVal val="visible"/>
                                      </p:to>
                                    </p:set>
                                    <p:animEffect transition="in" filter="fade">
                                      <p:cBhvr>
                                        <p:cTn id="16" dur="2000"/>
                                        <p:tgtEl>
                                          <p:spTgt spid="63491">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63491">
                                            <p:txEl>
                                              <p:pRg st="4" end="4"/>
                                            </p:txEl>
                                          </p:spTgt>
                                        </p:tgtEl>
                                        <p:attrNameLst>
                                          <p:attrName>style.visibility</p:attrName>
                                        </p:attrNameLst>
                                      </p:cBhvr>
                                      <p:to>
                                        <p:strVal val="visible"/>
                                      </p:to>
                                    </p:set>
                                    <p:animEffect transition="in" filter="fade">
                                      <p:cBhvr>
                                        <p:cTn id="19" dur="2000"/>
                                        <p:tgtEl>
                                          <p:spTgt spid="63491">
                                            <p:txEl>
                                              <p:pRg st="4" end="4"/>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63491">
                                            <p:txEl>
                                              <p:pRg st="6" end="6"/>
                                            </p:txEl>
                                          </p:spTgt>
                                        </p:tgtEl>
                                        <p:attrNameLst>
                                          <p:attrName>style.visibility</p:attrName>
                                        </p:attrNameLst>
                                      </p:cBhvr>
                                      <p:to>
                                        <p:strVal val="visible"/>
                                      </p:to>
                                    </p:set>
                                    <p:animEffect transition="in" filter="fade">
                                      <p:cBhvr>
                                        <p:cTn id="22" dur="2000"/>
                                        <p:tgtEl>
                                          <p:spTgt spid="63491">
                                            <p:txEl>
                                              <p:pRg st="6" end="6"/>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63491">
                                            <p:txEl>
                                              <p:pRg st="7" end="7"/>
                                            </p:txEl>
                                          </p:spTgt>
                                        </p:tgtEl>
                                        <p:attrNameLst>
                                          <p:attrName>style.visibility</p:attrName>
                                        </p:attrNameLst>
                                      </p:cBhvr>
                                      <p:to>
                                        <p:strVal val="visible"/>
                                      </p:to>
                                    </p:set>
                                    <p:animEffect transition="in" filter="fade">
                                      <p:cBhvr>
                                        <p:cTn id="25" dur="2000"/>
                                        <p:tgtEl>
                                          <p:spTgt spid="63491">
                                            <p:txEl>
                                              <p:pRg st="7" end="7"/>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63491">
                                            <p:txEl>
                                              <p:pRg st="8" end="8"/>
                                            </p:txEl>
                                          </p:spTgt>
                                        </p:tgtEl>
                                        <p:attrNameLst>
                                          <p:attrName>style.visibility</p:attrName>
                                        </p:attrNameLst>
                                      </p:cBhvr>
                                      <p:to>
                                        <p:strVal val="visible"/>
                                      </p:to>
                                    </p:set>
                                    <p:animEffect transition="in" filter="fade">
                                      <p:cBhvr>
                                        <p:cTn id="28" dur="2000"/>
                                        <p:tgtEl>
                                          <p:spTgt spid="63491">
                                            <p:txEl>
                                              <p:pRg st="8" end="8"/>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63491">
                                            <p:txEl>
                                              <p:pRg st="9" end="9"/>
                                            </p:txEl>
                                          </p:spTgt>
                                        </p:tgtEl>
                                        <p:attrNameLst>
                                          <p:attrName>style.visibility</p:attrName>
                                        </p:attrNameLst>
                                      </p:cBhvr>
                                      <p:to>
                                        <p:strVal val="visible"/>
                                      </p:to>
                                    </p:set>
                                    <p:animEffect transition="in" filter="fade">
                                      <p:cBhvr>
                                        <p:cTn id="31" dur="2000"/>
                                        <p:tgtEl>
                                          <p:spTgt spid="63491">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1" grpId="0" build="allAtOnce"/>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2057400" y="152400"/>
            <a:ext cx="6629400" cy="1371600"/>
          </a:xfrm>
        </p:spPr>
        <p:txBody>
          <a:bodyPr/>
          <a:lstStyle/>
          <a:p>
            <a:pPr algn="ctr"/>
            <a:r>
              <a:rPr lang="en-US" sz="4400" dirty="0">
                <a:solidFill>
                  <a:srgbClr val="C00000"/>
                </a:solidFill>
              </a:rPr>
              <a:t>What about Merit-based Scholarships?</a:t>
            </a:r>
          </a:p>
        </p:txBody>
      </p:sp>
      <p:sp>
        <p:nvSpPr>
          <p:cNvPr id="63491" name="Rectangle 3"/>
          <p:cNvSpPr>
            <a:spLocks noGrp="1" noChangeArrowheads="1"/>
          </p:cNvSpPr>
          <p:nvPr>
            <p:ph sz="quarter" idx="1"/>
          </p:nvPr>
        </p:nvSpPr>
        <p:spPr>
          <a:xfrm>
            <a:off x="1905000" y="1295400"/>
            <a:ext cx="6781800" cy="4495800"/>
          </a:xfrm>
        </p:spPr>
        <p:txBody>
          <a:bodyPr/>
          <a:lstStyle/>
          <a:p>
            <a:r>
              <a:rPr lang="en-US" dirty="0"/>
              <a:t>Do </a:t>
            </a:r>
            <a:r>
              <a:rPr lang="en-US" b="1" dirty="0"/>
              <a:t>ALL</a:t>
            </a:r>
            <a:r>
              <a:rPr lang="en-US" dirty="0"/>
              <a:t> colleges offer merit-based scholarships? </a:t>
            </a:r>
          </a:p>
          <a:p>
            <a:pPr lvl="1"/>
            <a:r>
              <a:rPr lang="en-US" dirty="0"/>
              <a:t>Position in higher education marketplace </a:t>
            </a:r>
          </a:p>
          <a:p>
            <a:pPr lvl="1"/>
            <a:r>
              <a:rPr lang="en-US" dirty="0"/>
              <a:t>Selectivity level</a:t>
            </a:r>
          </a:p>
          <a:p>
            <a:pPr lvl="1"/>
            <a:r>
              <a:rPr lang="en-US" dirty="0"/>
              <a:t>Allocation of resources</a:t>
            </a:r>
          </a:p>
          <a:p>
            <a:pPr lvl="1"/>
            <a:r>
              <a:rPr lang="en-US" dirty="0"/>
              <a:t>Philosophy</a:t>
            </a:r>
          </a:p>
          <a:p>
            <a:pPr lvl="1">
              <a:buNone/>
            </a:pPr>
            <a:endParaRPr lang="en-US" sz="1800" dirty="0"/>
          </a:p>
          <a:p>
            <a:r>
              <a:rPr lang="en-US" dirty="0"/>
              <a:t>Powerful scholarship candidates often</a:t>
            </a:r>
          </a:p>
          <a:p>
            <a:pPr lvl="1"/>
            <a:r>
              <a:rPr lang="en-US" dirty="0"/>
              <a:t>present a well-crafted application </a:t>
            </a:r>
          </a:p>
          <a:p>
            <a:pPr lvl="1"/>
            <a:r>
              <a:rPr lang="en-US" dirty="0"/>
              <a:t>demonstrate genuine interest in the college  </a:t>
            </a:r>
          </a:p>
          <a:p>
            <a:pPr lvl="1"/>
            <a:r>
              <a:rPr lang="en-US" dirty="0"/>
              <a:t>are genuine and authentic in presentation of self</a:t>
            </a:r>
          </a:p>
          <a:p>
            <a:pPr lvl="1"/>
            <a:r>
              <a:rPr lang="en-US" dirty="0"/>
              <a:t>continue to challenge themselves through the finish line </a:t>
            </a:r>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3491">
                                            <p:txEl>
                                              <p:pRg st="0" end="0"/>
                                            </p:txEl>
                                          </p:spTgt>
                                        </p:tgtEl>
                                        <p:attrNameLst>
                                          <p:attrName>style.visibility</p:attrName>
                                        </p:attrNameLst>
                                      </p:cBhvr>
                                      <p:to>
                                        <p:strVal val="visible"/>
                                      </p:to>
                                    </p:set>
                                    <p:animEffect transition="in" filter="fade">
                                      <p:cBhvr>
                                        <p:cTn id="7" dur="2000"/>
                                        <p:tgtEl>
                                          <p:spTgt spid="63491">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3491">
                                            <p:txEl>
                                              <p:pRg st="1" end="1"/>
                                            </p:txEl>
                                          </p:spTgt>
                                        </p:tgtEl>
                                        <p:attrNameLst>
                                          <p:attrName>style.visibility</p:attrName>
                                        </p:attrNameLst>
                                      </p:cBhvr>
                                      <p:to>
                                        <p:strVal val="visible"/>
                                      </p:to>
                                    </p:set>
                                    <p:animEffect transition="in" filter="fade">
                                      <p:cBhvr>
                                        <p:cTn id="10" dur="2000"/>
                                        <p:tgtEl>
                                          <p:spTgt spid="63491">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63491">
                                            <p:txEl>
                                              <p:pRg st="2" end="2"/>
                                            </p:txEl>
                                          </p:spTgt>
                                        </p:tgtEl>
                                        <p:attrNameLst>
                                          <p:attrName>style.visibility</p:attrName>
                                        </p:attrNameLst>
                                      </p:cBhvr>
                                      <p:to>
                                        <p:strVal val="visible"/>
                                      </p:to>
                                    </p:set>
                                    <p:animEffect transition="in" filter="fade">
                                      <p:cBhvr>
                                        <p:cTn id="13" dur="2000"/>
                                        <p:tgtEl>
                                          <p:spTgt spid="63491">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63491">
                                            <p:txEl>
                                              <p:pRg st="3" end="3"/>
                                            </p:txEl>
                                          </p:spTgt>
                                        </p:tgtEl>
                                        <p:attrNameLst>
                                          <p:attrName>style.visibility</p:attrName>
                                        </p:attrNameLst>
                                      </p:cBhvr>
                                      <p:to>
                                        <p:strVal val="visible"/>
                                      </p:to>
                                    </p:set>
                                    <p:animEffect transition="in" filter="fade">
                                      <p:cBhvr>
                                        <p:cTn id="16" dur="2000"/>
                                        <p:tgtEl>
                                          <p:spTgt spid="63491">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63491">
                                            <p:txEl>
                                              <p:pRg st="4" end="4"/>
                                            </p:txEl>
                                          </p:spTgt>
                                        </p:tgtEl>
                                        <p:attrNameLst>
                                          <p:attrName>style.visibility</p:attrName>
                                        </p:attrNameLst>
                                      </p:cBhvr>
                                      <p:to>
                                        <p:strVal val="visible"/>
                                      </p:to>
                                    </p:set>
                                    <p:animEffect transition="in" filter="fade">
                                      <p:cBhvr>
                                        <p:cTn id="19" dur="2000"/>
                                        <p:tgtEl>
                                          <p:spTgt spid="63491">
                                            <p:txEl>
                                              <p:pRg st="4" end="4"/>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63491">
                                            <p:txEl>
                                              <p:pRg st="6" end="6"/>
                                            </p:txEl>
                                          </p:spTgt>
                                        </p:tgtEl>
                                        <p:attrNameLst>
                                          <p:attrName>style.visibility</p:attrName>
                                        </p:attrNameLst>
                                      </p:cBhvr>
                                      <p:to>
                                        <p:strVal val="visible"/>
                                      </p:to>
                                    </p:set>
                                    <p:animEffect transition="in" filter="fade">
                                      <p:cBhvr>
                                        <p:cTn id="22" dur="2000"/>
                                        <p:tgtEl>
                                          <p:spTgt spid="63491">
                                            <p:txEl>
                                              <p:pRg st="6" end="6"/>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63491">
                                            <p:txEl>
                                              <p:pRg st="7" end="7"/>
                                            </p:txEl>
                                          </p:spTgt>
                                        </p:tgtEl>
                                        <p:attrNameLst>
                                          <p:attrName>style.visibility</p:attrName>
                                        </p:attrNameLst>
                                      </p:cBhvr>
                                      <p:to>
                                        <p:strVal val="visible"/>
                                      </p:to>
                                    </p:set>
                                    <p:animEffect transition="in" filter="fade">
                                      <p:cBhvr>
                                        <p:cTn id="25" dur="2000"/>
                                        <p:tgtEl>
                                          <p:spTgt spid="63491">
                                            <p:txEl>
                                              <p:pRg st="7" end="7"/>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63491">
                                            <p:txEl>
                                              <p:pRg st="8" end="8"/>
                                            </p:txEl>
                                          </p:spTgt>
                                        </p:tgtEl>
                                        <p:attrNameLst>
                                          <p:attrName>style.visibility</p:attrName>
                                        </p:attrNameLst>
                                      </p:cBhvr>
                                      <p:to>
                                        <p:strVal val="visible"/>
                                      </p:to>
                                    </p:set>
                                    <p:animEffect transition="in" filter="fade">
                                      <p:cBhvr>
                                        <p:cTn id="28" dur="2000"/>
                                        <p:tgtEl>
                                          <p:spTgt spid="63491">
                                            <p:txEl>
                                              <p:pRg st="8" end="8"/>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63491">
                                            <p:txEl>
                                              <p:pRg st="9" end="9"/>
                                            </p:txEl>
                                          </p:spTgt>
                                        </p:tgtEl>
                                        <p:attrNameLst>
                                          <p:attrName>style.visibility</p:attrName>
                                        </p:attrNameLst>
                                      </p:cBhvr>
                                      <p:to>
                                        <p:strVal val="visible"/>
                                      </p:to>
                                    </p:set>
                                    <p:animEffect transition="in" filter="fade">
                                      <p:cBhvr>
                                        <p:cTn id="31" dur="2000"/>
                                        <p:tgtEl>
                                          <p:spTgt spid="63491">
                                            <p:txEl>
                                              <p:pRg st="9" end="9"/>
                                            </p:tx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63491">
                                            <p:txEl>
                                              <p:pRg st="10" end="10"/>
                                            </p:txEl>
                                          </p:spTgt>
                                        </p:tgtEl>
                                        <p:attrNameLst>
                                          <p:attrName>style.visibility</p:attrName>
                                        </p:attrNameLst>
                                      </p:cBhvr>
                                      <p:to>
                                        <p:strVal val="visible"/>
                                      </p:to>
                                    </p:set>
                                    <p:animEffect transition="in" filter="fade">
                                      <p:cBhvr>
                                        <p:cTn id="34" dur="2000"/>
                                        <p:tgtEl>
                                          <p:spTgt spid="63491">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1" grpId="0" build="allAtOnce"/>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2057400" y="609600"/>
            <a:ext cx="6934200" cy="1219200"/>
          </a:xfrm>
        </p:spPr>
        <p:txBody>
          <a:bodyPr/>
          <a:lstStyle/>
          <a:p>
            <a:pPr algn="ctr"/>
            <a:r>
              <a:rPr lang="en-US" sz="4200" dirty="0">
                <a:solidFill>
                  <a:srgbClr val="C00000"/>
                </a:solidFill>
              </a:rPr>
              <a:t>What about</a:t>
            </a:r>
            <a:br>
              <a:rPr lang="en-US" sz="4200" dirty="0">
                <a:solidFill>
                  <a:srgbClr val="C00000"/>
                </a:solidFill>
              </a:rPr>
            </a:br>
            <a:r>
              <a:rPr lang="en-US" sz="4200" dirty="0">
                <a:solidFill>
                  <a:srgbClr val="C00000"/>
                </a:solidFill>
              </a:rPr>
              <a:t>Athletic Scholarships?</a:t>
            </a:r>
            <a:endParaRPr lang="en-US" sz="4200" dirty="0"/>
          </a:p>
        </p:txBody>
      </p:sp>
      <p:sp>
        <p:nvSpPr>
          <p:cNvPr id="20483" name="Content Placeholder 2"/>
          <p:cNvSpPr>
            <a:spLocks noGrp="1"/>
          </p:cNvSpPr>
          <p:nvPr>
            <p:ph sz="quarter" idx="1"/>
          </p:nvPr>
        </p:nvSpPr>
        <p:spPr>
          <a:xfrm>
            <a:off x="1905000" y="2209800"/>
            <a:ext cx="6858000" cy="3733800"/>
          </a:xfrm>
        </p:spPr>
        <p:txBody>
          <a:bodyPr/>
          <a:lstStyle/>
          <a:p>
            <a:r>
              <a:rPr lang="en-US" sz="3600" dirty="0"/>
              <a:t>Awarded by athletics department, not admission/financial aid office</a:t>
            </a:r>
          </a:p>
          <a:p>
            <a:r>
              <a:rPr lang="en-US" sz="3600" dirty="0"/>
              <a:t>Both partial and “full” athletic scholarships can be offered</a:t>
            </a:r>
          </a:p>
          <a:p>
            <a:r>
              <a:rPr lang="en-US" sz="3600" dirty="0"/>
              <a:t>Some schools offer athletics, but not athletic scholarships (D-III)</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Effect transition="in" filter="fade">
                                      <p:cBhvr>
                                        <p:cTn id="7" dur="2000"/>
                                        <p:tgtEl>
                                          <p:spTgt spid="2048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0483">
                                            <p:txEl>
                                              <p:pRg st="1" end="1"/>
                                            </p:txEl>
                                          </p:spTgt>
                                        </p:tgtEl>
                                        <p:attrNameLst>
                                          <p:attrName>style.visibility</p:attrName>
                                        </p:attrNameLst>
                                      </p:cBhvr>
                                      <p:to>
                                        <p:strVal val="visible"/>
                                      </p:to>
                                    </p:set>
                                    <p:animEffect transition="in" filter="fade">
                                      <p:cBhvr>
                                        <p:cTn id="10" dur="2000"/>
                                        <p:tgtEl>
                                          <p:spTgt spid="2048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0483">
                                            <p:txEl>
                                              <p:pRg st="2" end="2"/>
                                            </p:txEl>
                                          </p:spTgt>
                                        </p:tgtEl>
                                        <p:attrNameLst>
                                          <p:attrName>style.visibility</p:attrName>
                                        </p:attrNameLst>
                                      </p:cBhvr>
                                      <p:to>
                                        <p:strVal val="visible"/>
                                      </p:to>
                                    </p:set>
                                    <p:animEffect transition="in" filter="fade">
                                      <p:cBhvr>
                                        <p:cTn id="13" dur="2000"/>
                                        <p:tgtEl>
                                          <p:spTgt spid="2048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allAtOnce"/>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2057400" y="304800"/>
            <a:ext cx="6705600" cy="1600200"/>
          </a:xfrm>
        </p:spPr>
        <p:txBody>
          <a:bodyPr/>
          <a:lstStyle/>
          <a:p>
            <a:pPr algn="ctr" eaLnBrk="1" hangingPunct="1"/>
            <a:r>
              <a:rPr lang="en-US" dirty="0">
                <a:solidFill>
                  <a:srgbClr val="C00000"/>
                </a:solidFill>
              </a:rPr>
              <a:t>Questions To Ask About Merit and Athletic Scholarships</a:t>
            </a:r>
          </a:p>
        </p:txBody>
      </p:sp>
      <p:sp>
        <p:nvSpPr>
          <p:cNvPr id="19459" name="Rectangle 3"/>
          <p:cNvSpPr>
            <a:spLocks noGrp="1" noChangeArrowheads="1"/>
          </p:cNvSpPr>
          <p:nvPr>
            <p:ph sz="quarter" idx="1"/>
          </p:nvPr>
        </p:nvSpPr>
        <p:spPr>
          <a:xfrm>
            <a:off x="1676400" y="2362200"/>
            <a:ext cx="7239000" cy="3124200"/>
          </a:xfrm>
        </p:spPr>
        <p:txBody>
          <a:bodyPr/>
          <a:lstStyle/>
          <a:p>
            <a:pPr eaLnBrk="1" hangingPunct="1">
              <a:lnSpc>
                <a:spcPct val="80000"/>
              </a:lnSpc>
            </a:pPr>
            <a:r>
              <a:rPr lang="en-US" sz="4000" dirty="0"/>
              <a:t>Is the scholarship renewable?</a:t>
            </a:r>
          </a:p>
          <a:p>
            <a:pPr eaLnBrk="1" hangingPunct="1">
              <a:lnSpc>
                <a:spcPct val="80000"/>
              </a:lnSpc>
            </a:pPr>
            <a:r>
              <a:rPr lang="en-US" sz="4000" dirty="0"/>
              <a:t>If so, what are the requirements for renewal?</a:t>
            </a:r>
          </a:p>
          <a:p>
            <a:pPr eaLnBrk="1" hangingPunct="1">
              <a:lnSpc>
                <a:spcPct val="80000"/>
              </a:lnSpc>
            </a:pPr>
            <a:r>
              <a:rPr lang="en-US" sz="4000" dirty="0"/>
              <a:t>Will it affect my need-based aid eligibility?</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1981200" y="304800"/>
            <a:ext cx="6705600" cy="2133600"/>
          </a:xfrm>
        </p:spPr>
        <p:txBody>
          <a:bodyPr/>
          <a:lstStyle/>
          <a:p>
            <a:pPr algn="ctr" eaLnBrk="1" hangingPunct="1"/>
            <a:r>
              <a:rPr lang="en-US" sz="4200" dirty="0">
                <a:solidFill>
                  <a:srgbClr val="C00000"/>
                </a:solidFill>
              </a:rPr>
              <a:t>What are the typical components of a financial aid award/package?</a:t>
            </a:r>
          </a:p>
        </p:txBody>
      </p:sp>
      <p:sp>
        <p:nvSpPr>
          <p:cNvPr id="21507" name="Rectangle 3"/>
          <p:cNvSpPr>
            <a:spLocks noGrp="1" noChangeArrowheads="1"/>
          </p:cNvSpPr>
          <p:nvPr>
            <p:ph sz="quarter" idx="1"/>
          </p:nvPr>
        </p:nvSpPr>
        <p:spPr>
          <a:xfrm>
            <a:off x="1981200" y="2286000"/>
            <a:ext cx="7543800" cy="4114800"/>
          </a:xfrm>
        </p:spPr>
        <p:txBody>
          <a:bodyPr/>
          <a:lstStyle/>
          <a:p>
            <a:pPr eaLnBrk="1" hangingPunct="1">
              <a:lnSpc>
                <a:spcPct val="80000"/>
              </a:lnSpc>
            </a:pPr>
            <a:endParaRPr lang="en-US" sz="2800" b="1" dirty="0"/>
          </a:p>
          <a:p>
            <a:pPr eaLnBrk="1" hangingPunct="1">
              <a:lnSpc>
                <a:spcPct val="80000"/>
              </a:lnSpc>
            </a:pPr>
            <a:r>
              <a:rPr lang="en-US" sz="2800" b="1" dirty="0"/>
              <a:t>Gift Aid</a:t>
            </a:r>
          </a:p>
          <a:p>
            <a:pPr lvl="1" eaLnBrk="1" hangingPunct="1">
              <a:lnSpc>
                <a:spcPct val="80000"/>
              </a:lnSpc>
            </a:pPr>
            <a:r>
              <a:rPr lang="en-US" sz="2800" dirty="0"/>
              <a:t>Grants (Institutional, Federal, and State)</a:t>
            </a:r>
          </a:p>
          <a:p>
            <a:pPr lvl="1" eaLnBrk="1" hangingPunct="1">
              <a:lnSpc>
                <a:spcPct val="80000"/>
              </a:lnSpc>
            </a:pPr>
            <a:r>
              <a:rPr lang="en-US" sz="2800" dirty="0"/>
              <a:t>Merit-Based or Athletic Scholarships</a:t>
            </a:r>
          </a:p>
          <a:p>
            <a:pPr lvl="1" eaLnBrk="1" hangingPunct="1">
              <a:lnSpc>
                <a:spcPct val="80000"/>
              </a:lnSpc>
            </a:pPr>
            <a:r>
              <a:rPr lang="en-US" sz="2800" dirty="0"/>
              <a:t>Funds not requiring work or repayment</a:t>
            </a:r>
          </a:p>
          <a:p>
            <a:pPr lvl="1" eaLnBrk="1" hangingPunct="1">
              <a:lnSpc>
                <a:spcPct val="80000"/>
              </a:lnSpc>
              <a:buNone/>
            </a:pPr>
            <a:endParaRPr lang="en-US" sz="2800" b="1" dirty="0"/>
          </a:p>
          <a:p>
            <a:pPr eaLnBrk="1" hangingPunct="1">
              <a:lnSpc>
                <a:spcPct val="80000"/>
              </a:lnSpc>
            </a:pPr>
            <a:r>
              <a:rPr lang="en-US" sz="2800" b="1" dirty="0"/>
              <a:t>Self Help</a:t>
            </a:r>
          </a:p>
          <a:p>
            <a:pPr lvl="1" eaLnBrk="1" hangingPunct="1">
              <a:lnSpc>
                <a:spcPct val="80000"/>
              </a:lnSpc>
            </a:pPr>
            <a:r>
              <a:rPr lang="en-US" sz="2800" dirty="0"/>
              <a:t>Student Employment</a:t>
            </a:r>
          </a:p>
          <a:p>
            <a:pPr lvl="1" eaLnBrk="1" hangingPunct="1">
              <a:lnSpc>
                <a:spcPct val="80000"/>
              </a:lnSpc>
            </a:pPr>
            <a:r>
              <a:rPr lang="en-US" sz="2800" dirty="0"/>
              <a:t>Student Loans (at some schools)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1507">
                                            <p:txEl>
                                              <p:pRg st="1" end="1"/>
                                            </p:txEl>
                                          </p:spTgt>
                                        </p:tgtEl>
                                        <p:attrNameLst>
                                          <p:attrName>style.visibility</p:attrName>
                                        </p:attrNameLst>
                                      </p:cBhvr>
                                      <p:to>
                                        <p:strVal val="visible"/>
                                      </p:to>
                                    </p:set>
                                    <p:animEffect transition="in" filter="fade">
                                      <p:cBhvr>
                                        <p:cTn id="7" dur="2000"/>
                                        <p:tgtEl>
                                          <p:spTgt spid="21507">
                                            <p:txEl>
                                              <p:pRg st="1" end="1"/>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1507">
                                            <p:txEl>
                                              <p:pRg st="2" end="2"/>
                                            </p:txEl>
                                          </p:spTgt>
                                        </p:tgtEl>
                                        <p:attrNameLst>
                                          <p:attrName>style.visibility</p:attrName>
                                        </p:attrNameLst>
                                      </p:cBhvr>
                                      <p:to>
                                        <p:strVal val="visible"/>
                                      </p:to>
                                    </p:set>
                                    <p:animEffect transition="in" filter="fade">
                                      <p:cBhvr>
                                        <p:cTn id="10" dur="2000"/>
                                        <p:tgtEl>
                                          <p:spTgt spid="21507">
                                            <p:txEl>
                                              <p:pRg st="2" end="2"/>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1507">
                                            <p:txEl>
                                              <p:pRg st="3" end="3"/>
                                            </p:txEl>
                                          </p:spTgt>
                                        </p:tgtEl>
                                        <p:attrNameLst>
                                          <p:attrName>style.visibility</p:attrName>
                                        </p:attrNameLst>
                                      </p:cBhvr>
                                      <p:to>
                                        <p:strVal val="visible"/>
                                      </p:to>
                                    </p:set>
                                    <p:animEffect transition="in" filter="fade">
                                      <p:cBhvr>
                                        <p:cTn id="13" dur="2000"/>
                                        <p:tgtEl>
                                          <p:spTgt spid="21507">
                                            <p:txEl>
                                              <p:pRg st="3" end="3"/>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1507">
                                            <p:txEl>
                                              <p:pRg st="4" end="4"/>
                                            </p:txEl>
                                          </p:spTgt>
                                        </p:tgtEl>
                                        <p:attrNameLst>
                                          <p:attrName>style.visibility</p:attrName>
                                        </p:attrNameLst>
                                      </p:cBhvr>
                                      <p:to>
                                        <p:strVal val="visible"/>
                                      </p:to>
                                    </p:set>
                                    <p:animEffect transition="in" filter="fade">
                                      <p:cBhvr>
                                        <p:cTn id="16" dur="2000"/>
                                        <p:tgtEl>
                                          <p:spTgt spid="21507">
                                            <p:txEl>
                                              <p:pRg st="4" end="4"/>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1507">
                                            <p:txEl>
                                              <p:pRg st="6" end="6"/>
                                            </p:txEl>
                                          </p:spTgt>
                                        </p:tgtEl>
                                        <p:attrNameLst>
                                          <p:attrName>style.visibility</p:attrName>
                                        </p:attrNameLst>
                                      </p:cBhvr>
                                      <p:to>
                                        <p:strVal val="visible"/>
                                      </p:to>
                                    </p:set>
                                    <p:animEffect transition="in" filter="fade">
                                      <p:cBhvr>
                                        <p:cTn id="19" dur="2000"/>
                                        <p:tgtEl>
                                          <p:spTgt spid="21507">
                                            <p:txEl>
                                              <p:pRg st="6" end="6"/>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21507">
                                            <p:txEl>
                                              <p:pRg st="7" end="7"/>
                                            </p:txEl>
                                          </p:spTgt>
                                        </p:tgtEl>
                                        <p:attrNameLst>
                                          <p:attrName>style.visibility</p:attrName>
                                        </p:attrNameLst>
                                      </p:cBhvr>
                                      <p:to>
                                        <p:strVal val="visible"/>
                                      </p:to>
                                    </p:set>
                                    <p:animEffect transition="in" filter="fade">
                                      <p:cBhvr>
                                        <p:cTn id="22" dur="2000"/>
                                        <p:tgtEl>
                                          <p:spTgt spid="21507">
                                            <p:txEl>
                                              <p:pRg st="7" end="7"/>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21507">
                                            <p:txEl>
                                              <p:pRg st="8" end="8"/>
                                            </p:txEl>
                                          </p:spTgt>
                                        </p:tgtEl>
                                        <p:attrNameLst>
                                          <p:attrName>style.visibility</p:attrName>
                                        </p:attrNameLst>
                                      </p:cBhvr>
                                      <p:to>
                                        <p:strVal val="visible"/>
                                      </p:to>
                                    </p:set>
                                    <p:animEffect transition="in" filter="fade">
                                      <p:cBhvr>
                                        <p:cTn id="25" dur="2000"/>
                                        <p:tgtEl>
                                          <p:spTgt spid="21507">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build="allAtOnce"/>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4"/>
          <p:cNvSpPr>
            <a:spLocks noGrp="1" noChangeArrowheads="1"/>
          </p:cNvSpPr>
          <p:nvPr>
            <p:ph type="title"/>
          </p:nvPr>
        </p:nvSpPr>
        <p:spPr>
          <a:xfrm>
            <a:off x="2057400" y="152400"/>
            <a:ext cx="6705600" cy="990600"/>
          </a:xfrm>
        </p:spPr>
        <p:txBody>
          <a:bodyPr/>
          <a:lstStyle/>
          <a:p>
            <a:pPr algn="ctr" eaLnBrk="1" hangingPunct="1"/>
            <a:r>
              <a:rPr lang="en-US" dirty="0">
                <a:solidFill>
                  <a:srgbClr val="C00000"/>
                </a:solidFill>
              </a:rPr>
              <a:t/>
            </a:r>
            <a:br>
              <a:rPr lang="en-US" dirty="0">
                <a:solidFill>
                  <a:srgbClr val="C00000"/>
                </a:solidFill>
              </a:rPr>
            </a:br>
            <a:r>
              <a:rPr lang="en-US" sz="3200" dirty="0">
                <a:solidFill>
                  <a:srgbClr val="C00000"/>
                </a:solidFill>
              </a:rPr>
              <a:t>How is need met?</a:t>
            </a:r>
            <a:br>
              <a:rPr lang="en-US" sz="3200" dirty="0">
                <a:solidFill>
                  <a:srgbClr val="C00000"/>
                </a:solidFill>
              </a:rPr>
            </a:br>
            <a:r>
              <a:rPr lang="en-US" sz="3200" dirty="0">
                <a:solidFill>
                  <a:srgbClr val="C00000"/>
                </a:solidFill>
              </a:rPr>
              <a:t>Sample Aid Packages</a:t>
            </a:r>
          </a:p>
        </p:txBody>
      </p:sp>
      <p:graphicFrame>
        <p:nvGraphicFramePr>
          <p:cNvPr id="12" name="Table 11"/>
          <p:cNvGraphicFramePr>
            <a:graphicFrameLocks noGrp="1"/>
          </p:cNvGraphicFramePr>
          <p:nvPr>
            <p:extLst>
              <p:ext uri="{D42A27DB-BD31-4B8C-83A1-F6EECF244321}">
                <p14:modId xmlns:p14="http://schemas.microsoft.com/office/powerpoint/2010/main" val="772542063"/>
              </p:ext>
            </p:extLst>
          </p:nvPr>
        </p:nvGraphicFramePr>
        <p:xfrm>
          <a:off x="1905001" y="1143000"/>
          <a:ext cx="6423248" cy="4644390"/>
        </p:xfrm>
        <a:graphic>
          <a:graphicData uri="http://schemas.openxmlformats.org/drawingml/2006/table">
            <a:tbl>
              <a:tblPr/>
              <a:tblGrid>
                <a:gridCol w="1789780">
                  <a:extLst>
                    <a:ext uri="{9D8B030D-6E8A-4147-A177-3AD203B41FA5}">
                      <a16:colId xmlns:a16="http://schemas.microsoft.com/office/drawing/2014/main" val="20000"/>
                    </a:ext>
                  </a:extLst>
                </a:gridCol>
                <a:gridCol w="1052068">
                  <a:extLst>
                    <a:ext uri="{9D8B030D-6E8A-4147-A177-3AD203B41FA5}">
                      <a16:colId xmlns:a16="http://schemas.microsoft.com/office/drawing/2014/main" val="20001"/>
                    </a:ext>
                  </a:extLst>
                </a:gridCol>
                <a:gridCol w="1905000">
                  <a:extLst>
                    <a:ext uri="{9D8B030D-6E8A-4147-A177-3AD203B41FA5}">
                      <a16:colId xmlns:a16="http://schemas.microsoft.com/office/drawing/2014/main" val="20002"/>
                    </a:ext>
                  </a:extLst>
                </a:gridCol>
                <a:gridCol w="1676400">
                  <a:extLst>
                    <a:ext uri="{9D8B030D-6E8A-4147-A177-3AD203B41FA5}">
                      <a16:colId xmlns:a16="http://schemas.microsoft.com/office/drawing/2014/main" val="20003"/>
                    </a:ext>
                  </a:extLst>
                </a:gridCol>
              </a:tblGrid>
              <a:tr h="299112">
                <a:tc>
                  <a:txBody>
                    <a:bodyPr/>
                    <a:lstStyle/>
                    <a:p>
                      <a:pPr algn="r" fontAlgn="b"/>
                      <a:endParaRPr lang="en-US" sz="2000" b="1" i="0" u="none" strike="noStrike" dirty="0">
                        <a:solidFill>
                          <a:schemeClr val="tx1"/>
                        </a:solidFill>
                        <a:latin typeface="Calibri" pitchFamily="34" charset="0"/>
                      </a:endParaRPr>
                    </a:p>
                  </a:txBody>
                  <a:tcPr marL="9525" marR="9525" marT="9525" marB="0" anchor="b">
                    <a:lnL>
                      <a:noFill/>
                    </a:lnL>
                    <a:lnR>
                      <a:noFill/>
                    </a:lnR>
                    <a:lnT>
                      <a:noFill/>
                    </a:lnT>
                    <a:lnB>
                      <a:noFill/>
                    </a:lnB>
                    <a:solidFill>
                      <a:schemeClr val="bg2"/>
                    </a:solidFill>
                  </a:tcPr>
                </a:tc>
                <a:tc>
                  <a:txBody>
                    <a:bodyPr/>
                    <a:lstStyle/>
                    <a:p>
                      <a:pPr algn="r" fontAlgn="b"/>
                      <a:r>
                        <a:rPr lang="en-US" sz="2000" b="1" i="0" u="none" strike="noStrike" dirty="0">
                          <a:solidFill>
                            <a:schemeClr val="tx1"/>
                          </a:solidFill>
                          <a:latin typeface="Calibri" pitchFamily="34" charset="0"/>
                        </a:rPr>
                        <a:t>Davidson</a:t>
                      </a:r>
                    </a:p>
                  </a:txBody>
                  <a:tcPr marL="9525" marR="9525" marT="9525" marB="0" anchor="b">
                    <a:lnL>
                      <a:noFill/>
                    </a:lnL>
                    <a:lnR>
                      <a:noFill/>
                    </a:lnR>
                    <a:lnT>
                      <a:noFill/>
                    </a:lnT>
                    <a:lnB>
                      <a:noFill/>
                    </a:lnB>
                    <a:solidFill>
                      <a:schemeClr val="bg2"/>
                    </a:solidFill>
                  </a:tcPr>
                </a:tc>
                <a:tc>
                  <a:txBody>
                    <a:bodyPr/>
                    <a:lstStyle/>
                    <a:p>
                      <a:pPr algn="r" fontAlgn="b"/>
                      <a:r>
                        <a:rPr lang="en-US" sz="2000" b="1" i="0" u="none" strike="noStrike" dirty="0">
                          <a:solidFill>
                            <a:schemeClr val="tx1"/>
                          </a:solidFill>
                          <a:latin typeface="Calibri" pitchFamily="34" charset="0"/>
                        </a:rPr>
                        <a:t>Public U.</a:t>
                      </a:r>
                    </a:p>
                  </a:txBody>
                  <a:tcPr marL="9525" marR="9525" marT="9525" marB="0" anchor="b">
                    <a:lnL>
                      <a:noFill/>
                    </a:lnL>
                    <a:lnR>
                      <a:noFill/>
                    </a:lnR>
                    <a:lnT>
                      <a:noFill/>
                    </a:lnT>
                    <a:lnB>
                      <a:noFill/>
                    </a:lnB>
                    <a:solidFill>
                      <a:schemeClr val="bg2"/>
                    </a:solidFill>
                  </a:tcPr>
                </a:tc>
                <a:tc>
                  <a:txBody>
                    <a:bodyPr/>
                    <a:lstStyle/>
                    <a:p>
                      <a:pPr algn="r" fontAlgn="b"/>
                      <a:r>
                        <a:rPr lang="en-US" sz="2000" b="1" i="0" u="none" strike="noStrike" dirty="0">
                          <a:solidFill>
                            <a:schemeClr val="tx1"/>
                          </a:solidFill>
                          <a:latin typeface="Calibri" pitchFamily="34" charset="0"/>
                        </a:rPr>
                        <a:t>Private U.</a:t>
                      </a:r>
                    </a:p>
                  </a:txBody>
                  <a:tcPr marL="9525" marR="9525" marT="9525" marB="0" anchor="b">
                    <a:lnL>
                      <a:noFill/>
                    </a:lnL>
                    <a:lnR>
                      <a:noFill/>
                    </a:lnR>
                    <a:lnT>
                      <a:noFill/>
                    </a:lnT>
                    <a:lnB>
                      <a:noFill/>
                    </a:lnB>
                    <a:solidFill>
                      <a:schemeClr val="bg2"/>
                    </a:solidFill>
                  </a:tcPr>
                </a:tc>
                <a:extLst>
                  <a:ext uri="{0D108BD9-81ED-4DB2-BD59-A6C34878D82A}">
                    <a16:rowId xmlns:a16="http://schemas.microsoft.com/office/drawing/2014/main" val="10000"/>
                  </a:ext>
                </a:extLst>
              </a:tr>
              <a:tr h="299112">
                <a:tc>
                  <a:txBody>
                    <a:bodyPr/>
                    <a:lstStyle/>
                    <a:p>
                      <a:pPr algn="l" fontAlgn="b"/>
                      <a:r>
                        <a:rPr lang="en-US" sz="2000" b="1" i="0" u="none" strike="noStrike" dirty="0">
                          <a:solidFill>
                            <a:schemeClr val="tx1"/>
                          </a:solidFill>
                          <a:latin typeface="Calibri" pitchFamily="34" charset="0"/>
                        </a:rPr>
                        <a:t>Cost</a:t>
                      </a:r>
                    </a:p>
                  </a:txBody>
                  <a:tcPr marL="9525" marR="9525" marT="9525" marB="0" anchor="b">
                    <a:lnL>
                      <a:noFill/>
                    </a:lnL>
                    <a:lnR>
                      <a:noFill/>
                    </a:lnR>
                    <a:lnT>
                      <a:noFill/>
                    </a:lnT>
                    <a:lnB>
                      <a:noFill/>
                    </a:lnB>
                    <a:solidFill>
                      <a:schemeClr val="bg1"/>
                    </a:solidFill>
                  </a:tcPr>
                </a:tc>
                <a:tc>
                  <a:txBody>
                    <a:bodyPr/>
                    <a:lstStyle/>
                    <a:p>
                      <a:pPr algn="r" fontAlgn="b"/>
                      <a:r>
                        <a:rPr lang="en-US" sz="2000" b="0" i="0" u="none" strike="noStrike" dirty="0">
                          <a:solidFill>
                            <a:srgbClr val="FF0000"/>
                          </a:solidFill>
                          <a:latin typeface="Calibri" pitchFamily="34" charset="0"/>
                        </a:rPr>
                        <a:t>$75,400 </a:t>
                      </a:r>
                    </a:p>
                  </a:txBody>
                  <a:tcPr marL="9525" marR="9525" marT="9525" marB="0" anchor="b">
                    <a:lnL>
                      <a:noFill/>
                    </a:lnL>
                    <a:lnR>
                      <a:noFill/>
                    </a:lnR>
                    <a:lnT>
                      <a:noFill/>
                    </a:lnT>
                    <a:lnB>
                      <a:noFill/>
                    </a:lnB>
                  </a:tcPr>
                </a:tc>
                <a:tc>
                  <a:txBody>
                    <a:bodyPr/>
                    <a:lstStyle/>
                    <a:p>
                      <a:pPr algn="r" fontAlgn="b"/>
                      <a:r>
                        <a:rPr lang="en-US" sz="2000" b="0" i="0" u="none" strike="noStrike" dirty="0">
                          <a:solidFill>
                            <a:srgbClr val="FF0000"/>
                          </a:solidFill>
                          <a:latin typeface="Calibri" pitchFamily="34" charset="0"/>
                        </a:rPr>
                        <a:t>$35,000 </a:t>
                      </a:r>
                    </a:p>
                  </a:txBody>
                  <a:tcPr marL="9525" marR="9525" marT="9525" marB="0" anchor="b">
                    <a:lnL>
                      <a:noFill/>
                    </a:lnL>
                    <a:lnR>
                      <a:noFill/>
                    </a:lnR>
                    <a:lnT>
                      <a:noFill/>
                    </a:lnT>
                    <a:lnB>
                      <a:noFill/>
                    </a:lnB>
                  </a:tcPr>
                </a:tc>
                <a:tc>
                  <a:txBody>
                    <a:bodyPr/>
                    <a:lstStyle/>
                    <a:p>
                      <a:pPr algn="r" fontAlgn="b"/>
                      <a:r>
                        <a:rPr lang="en-US" sz="2000" b="0" i="0" u="none" strike="noStrike" dirty="0">
                          <a:solidFill>
                            <a:srgbClr val="FF0000"/>
                          </a:solidFill>
                          <a:latin typeface="Calibri" pitchFamily="34" charset="0"/>
                        </a:rPr>
                        <a:t>$57,000 </a:t>
                      </a:r>
                    </a:p>
                  </a:txBody>
                  <a:tcPr marL="9525" marR="9525" marT="9525" marB="0" anchor="b">
                    <a:lnL>
                      <a:noFill/>
                    </a:lnL>
                    <a:lnR>
                      <a:noFill/>
                    </a:lnR>
                    <a:lnT>
                      <a:noFill/>
                    </a:lnT>
                    <a:lnB>
                      <a:noFill/>
                    </a:lnB>
                  </a:tcPr>
                </a:tc>
                <a:extLst>
                  <a:ext uri="{0D108BD9-81ED-4DB2-BD59-A6C34878D82A}">
                    <a16:rowId xmlns:a16="http://schemas.microsoft.com/office/drawing/2014/main" val="10001"/>
                  </a:ext>
                </a:extLst>
              </a:tr>
              <a:tr h="299112">
                <a:tc>
                  <a:txBody>
                    <a:bodyPr/>
                    <a:lstStyle/>
                    <a:p>
                      <a:pPr algn="l" fontAlgn="b"/>
                      <a:r>
                        <a:rPr lang="en-US" sz="2000" b="1" i="0" u="none" strike="noStrike" dirty="0">
                          <a:solidFill>
                            <a:srgbClr val="000000"/>
                          </a:solidFill>
                          <a:latin typeface="Calibri" pitchFamily="34" charset="0"/>
                        </a:rPr>
                        <a:t>EFC</a:t>
                      </a:r>
                    </a:p>
                  </a:txBody>
                  <a:tcPr marL="9525" marR="9525" marT="9525" marB="0" anchor="b">
                    <a:lnL>
                      <a:noFill/>
                    </a:lnL>
                    <a:lnR>
                      <a:noFill/>
                    </a:lnR>
                    <a:lnT>
                      <a:noFill/>
                    </a:lnT>
                    <a:lnB>
                      <a:noFill/>
                    </a:lnB>
                    <a:solidFill>
                      <a:schemeClr val="bg1"/>
                    </a:solidFill>
                  </a:tcPr>
                </a:tc>
                <a:tc>
                  <a:txBody>
                    <a:bodyPr/>
                    <a:lstStyle/>
                    <a:p>
                      <a:pPr algn="r" fontAlgn="b"/>
                      <a:r>
                        <a:rPr lang="en-US" sz="2000" b="0" i="0" u="none" strike="noStrike" dirty="0">
                          <a:solidFill>
                            <a:srgbClr val="FF0000"/>
                          </a:solidFill>
                          <a:latin typeface="Calibri" pitchFamily="34" charset="0"/>
                        </a:rPr>
                        <a:t>$20,000 </a:t>
                      </a:r>
                    </a:p>
                  </a:txBody>
                  <a:tcPr marL="9525" marR="9525" marT="9525" marB="0" anchor="b">
                    <a:lnL>
                      <a:noFill/>
                    </a:lnL>
                    <a:lnR>
                      <a:noFill/>
                    </a:lnR>
                    <a:lnT>
                      <a:noFill/>
                    </a:lnT>
                    <a:lnB>
                      <a:noFill/>
                    </a:lnB>
                  </a:tcPr>
                </a:tc>
                <a:tc>
                  <a:txBody>
                    <a:bodyPr/>
                    <a:lstStyle/>
                    <a:p>
                      <a:pPr algn="r" fontAlgn="b"/>
                      <a:r>
                        <a:rPr lang="en-US" sz="2000" b="0" i="0" u="none" strike="noStrike" dirty="0">
                          <a:solidFill>
                            <a:srgbClr val="FF0000"/>
                          </a:solidFill>
                          <a:latin typeface="Calibri" pitchFamily="34" charset="0"/>
                        </a:rPr>
                        <a:t>$20,000 </a:t>
                      </a:r>
                    </a:p>
                  </a:txBody>
                  <a:tcPr marL="9525" marR="9525" marT="9525" marB="0" anchor="b">
                    <a:lnL>
                      <a:noFill/>
                    </a:lnL>
                    <a:lnR>
                      <a:noFill/>
                    </a:lnR>
                    <a:lnT>
                      <a:noFill/>
                    </a:lnT>
                    <a:lnB>
                      <a:noFill/>
                    </a:lnB>
                  </a:tcPr>
                </a:tc>
                <a:tc>
                  <a:txBody>
                    <a:bodyPr/>
                    <a:lstStyle/>
                    <a:p>
                      <a:pPr algn="r" fontAlgn="b"/>
                      <a:r>
                        <a:rPr lang="en-US" sz="2000" b="0" i="0" u="none" strike="noStrike" dirty="0">
                          <a:solidFill>
                            <a:srgbClr val="FF0000"/>
                          </a:solidFill>
                          <a:latin typeface="Calibri" pitchFamily="34" charset="0"/>
                        </a:rPr>
                        <a:t>$20,000 </a:t>
                      </a:r>
                    </a:p>
                  </a:txBody>
                  <a:tcPr marL="9525" marR="9525" marT="9525" marB="0" anchor="b">
                    <a:lnL>
                      <a:noFill/>
                    </a:lnL>
                    <a:lnR>
                      <a:noFill/>
                    </a:lnR>
                    <a:lnT>
                      <a:noFill/>
                    </a:lnT>
                    <a:lnB>
                      <a:noFill/>
                    </a:lnB>
                  </a:tcPr>
                </a:tc>
                <a:extLst>
                  <a:ext uri="{0D108BD9-81ED-4DB2-BD59-A6C34878D82A}">
                    <a16:rowId xmlns:a16="http://schemas.microsoft.com/office/drawing/2014/main" val="10002"/>
                  </a:ext>
                </a:extLst>
              </a:tr>
              <a:tr h="299112">
                <a:tc>
                  <a:txBody>
                    <a:bodyPr/>
                    <a:lstStyle/>
                    <a:p>
                      <a:pPr algn="l" fontAlgn="b"/>
                      <a:r>
                        <a:rPr lang="en-US" sz="2000" b="1" i="0" u="none" strike="noStrike" dirty="0">
                          <a:solidFill>
                            <a:srgbClr val="000000"/>
                          </a:solidFill>
                          <a:latin typeface="Calibri" pitchFamily="34" charset="0"/>
                        </a:rPr>
                        <a:t>Need</a:t>
                      </a:r>
                    </a:p>
                  </a:txBody>
                  <a:tcPr marL="9525" marR="9525" marT="9525" marB="0" anchor="b">
                    <a:lnL>
                      <a:noFill/>
                    </a:lnL>
                    <a:lnR>
                      <a:noFill/>
                    </a:lnR>
                    <a:lnT>
                      <a:noFill/>
                    </a:lnT>
                    <a:lnB>
                      <a:noFill/>
                    </a:lnB>
                    <a:solidFill>
                      <a:schemeClr val="bg1"/>
                    </a:solidFill>
                  </a:tcPr>
                </a:tc>
                <a:tc>
                  <a:txBody>
                    <a:bodyPr/>
                    <a:lstStyle/>
                    <a:p>
                      <a:pPr algn="r" fontAlgn="b"/>
                      <a:r>
                        <a:rPr lang="en-US" sz="2000" b="0" i="0" u="none" strike="noStrike" dirty="0">
                          <a:solidFill>
                            <a:srgbClr val="FF0000"/>
                          </a:solidFill>
                          <a:latin typeface="Calibri" pitchFamily="34" charset="0"/>
                        </a:rPr>
                        <a:t>$55,400 </a:t>
                      </a:r>
                    </a:p>
                  </a:txBody>
                  <a:tcPr marL="9525" marR="9525" marT="9525" marB="0" anchor="b">
                    <a:lnL>
                      <a:noFill/>
                    </a:lnL>
                    <a:lnR>
                      <a:noFill/>
                    </a:lnR>
                    <a:lnT>
                      <a:noFill/>
                    </a:lnT>
                    <a:lnB>
                      <a:noFill/>
                    </a:lnB>
                  </a:tcPr>
                </a:tc>
                <a:tc>
                  <a:txBody>
                    <a:bodyPr/>
                    <a:lstStyle/>
                    <a:p>
                      <a:pPr algn="r" fontAlgn="b"/>
                      <a:r>
                        <a:rPr lang="en-US" sz="2000" b="0" i="0" u="none" strike="noStrike" dirty="0">
                          <a:solidFill>
                            <a:srgbClr val="FF0000"/>
                          </a:solidFill>
                          <a:latin typeface="Calibri" pitchFamily="34" charset="0"/>
                        </a:rPr>
                        <a:t>$15,000 </a:t>
                      </a:r>
                    </a:p>
                  </a:txBody>
                  <a:tcPr marL="9525" marR="9525" marT="9525" marB="0" anchor="b">
                    <a:lnL>
                      <a:noFill/>
                    </a:lnL>
                    <a:lnR>
                      <a:noFill/>
                    </a:lnR>
                    <a:lnT>
                      <a:noFill/>
                    </a:lnT>
                    <a:lnB>
                      <a:noFill/>
                    </a:lnB>
                  </a:tcPr>
                </a:tc>
                <a:tc>
                  <a:txBody>
                    <a:bodyPr/>
                    <a:lstStyle/>
                    <a:p>
                      <a:pPr algn="r" fontAlgn="b"/>
                      <a:r>
                        <a:rPr lang="en-US" sz="2000" b="0" i="0" u="none" strike="noStrike" dirty="0">
                          <a:solidFill>
                            <a:srgbClr val="FF0000"/>
                          </a:solidFill>
                          <a:latin typeface="Calibri" pitchFamily="34" charset="0"/>
                        </a:rPr>
                        <a:t>$37,000 </a:t>
                      </a:r>
                    </a:p>
                  </a:txBody>
                  <a:tcPr marL="9525" marR="9525" marT="9525" marB="0" anchor="b">
                    <a:lnL>
                      <a:noFill/>
                    </a:lnL>
                    <a:lnR>
                      <a:noFill/>
                    </a:lnR>
                    <a:lnT>
                      <a:noFill/>
                    </a:lnT>
                    <a:lnB>
                      <a:noFill/>
                    </a:lnB>
                  </a:tcPr>
                </a:tc>
                <a:extLst>
                  <a:ext uri="{0D108BD9-81ED-4DB2-BD59-A6C34878D82A}">
                    <a16:rowId xmlns:a16="http://schemas.microsoft.com/office/drawing/2014/main" val="10003"/>
                  </a:ext>
                </a:extLst>
              </a:tr>
              <a:tr h="299112">
                <a:tc>
                  <a:txBody>
                    <a:bodyPr/>
                    <a:lstStyle/>
                    <a:p>
                      <a:pPr algn="l" fontAlgn="b"/>
                      <a:endParaRPr lang="en-US" sz="2000" b="1" i="0" u="none" strike="noStrike" dirty="0">
                        <a:solidFill>
                          <a:srgbClr val="000000"/>
                        </a:solidFill>
                        <a:latin typeface="Calibri" pitchFamily="34" charset="0"/>
                      </a:endParaRPr>
                    </a:p>
                  </a:txBody>
                  <a:tcPr marL="9525" marR="9525" marT="9525" marB="0" anchor="b">
                    <a:lnL>
                      <a:noFill/>
                    </a:lnL>
                    <a:lnR>
                      <a:noFill/>
                    </a:lnR>
                    <a:lnT>
                      <a:noFill/>
                    </a:lnT>
                    <a:lnB>
                      <a:noFill/>
                    </a:lnB>
                    <a:solidFill>
                      <a:schemeClr val="bg2"/>
                    </a:solidFill>
                  </a:tcPr>
                </a:tc>
                <a:tc>
                  <a:txBody>
                    <a:bodyPr/>
                    <a:lstStyle/>
                    <a:p>
                      <a:pPr algn="l" fontAlgn="b"/>
                      <a:endParaRPr lang="en-US" sz="2000" b="0" i="0" u="none" strike="noStrike" dirty="0">
                        <a:solidFill>
                          <a:srgbClr val="000000"/>
                        </a:solidFill>
                        <a:latin typeface="Calibri" pitchFamily="34" charset="0"/>
                      </a:endParaRPr>
                    </a:p>
                  </a:txBody>
                  <a:tcPr marL="9525" marR="9525" marT="9525" marB="0" anchor="b">
                    <a:lnL>
                      <a:noFill/>
                    </a:lnL>
                    <a:lnR>
                      <a:noFill/>
                    </a:lnR>
                    <a:lnT>
                      <a:noFill/>
                    </a:lnT>
                    <a:lnB>
                      <a:noFill/>
                    </a:lnB>
                    <a:solidFill>
                      <a:schemeClr val="bg2"/>
                    </a:solidFill>
                  </a:tcPr>
                </a:tc>
                <a:tc>
                  <a:txBody>
                    <a:bodyPr/>
                    <a:lstStyle/>
                    <a:p>
                      <a:pPr algn="l" fontAlgn="b"/>
                      <a:endParaRPr lang="en-US" sz="2000" b="0" i="0" u="none" strike="noStrike" dirty="0">
                        <a:solidFill>
                          <a:srgbClr val="000000"/>
                        </a:solidFill>
                        <a:latin typeface="Calibri" pitchFamily="34" charset="0"/>
                      </a:endParaRPr>
                    </a:p>
                  </a:txBody>
                  <a:tcPr marL="9525" marR="9525" marT="9525" marB="0" anchor="b">
                    <a:lnL>
                      <a:noFill/>
                    </a:lnL>
                    <a:lnR>
                      <a:noFill/>
                    </a:lnR>
                    <a:lnT>
                      <a:noFill/>
                    </a:lnT>
                    <a:lnB>
                      <a:noFill/>
                    </a:lnB>
                    <a:solidFill>
                      <a:schemeClr val="bg2"/>
                    </a:solidFill>
                  </a:tcPr>
                </a:tc>
                <a:tc>
                  <a:txBody>
                    <a:bodyPr/>
                    <a:lstStyle/>
                    <a:p>
                      <a:pPr algn="l" fontAlgn="b"/>
                      <a:endParaRPr lang="en-US" sz="2000" b="0" i="0" u="none" strike="noStrike" dirty="0">
                        <a:solidFill>
                          <a:srgbClr val="000000"/>
                        </a:solidFill>
                        <a:latin typeface="Calibri" pitchFamily="34" charset="0"/>
                      </a:endParaRPr>
                    </a:p>
                  </a:txBody>
                  <a:tcPr marL="9525" marR="9525" marT="9525" marB="0" anchor="b">
                    <a:lnL>
                      <a:noFill/>
                    </a:lnL>
                    <a:lnR>
                      <a:noFill/>
                    </a:lnR>
                    <a:lnT>
                      <a:noFill/>
                    </a:lnT>
                    <a:lnB>
                      <a:noFill/>
                    </a:lnB>
                    <a:solidFill>
                      <a:schemeClr val="bg2"/>
                    </a:solidFill>
                  </a:tcPr>
                </a:tc>
                <a:extLst>
                  <a:ext uri="{0D108BD9-81ED-4DB2-BD59-A6C34878D82A}">
                    <a16:rowId xmlns:a16="http://schemas.microsoft.com/office/drawing/2014/main" val="10004"/>
                  </a:ext>
                </a:extLst>
              </a:tr>
              <a:tr h="299112">
                <a:tc>
                  <a:txBody>
                    <a:bodyPr/>
                    <a:lstStyle/>
                    <a:p>
                      <a:pPr algn="l" fontAlgn="b"/>
                      <a:r>
                        <a:rPr lang="en-US" sz="2000" b="1" i="0" u="none" strike="noStrike" dirty="0">
                          <a:solidFill>
                            <a:srgbClr val="000000"/>
                          </a:solidFill>
                          <a:latin typeface="Calibri" pitchFamily="34" charset="0"/>
                        </a:rPr>
                        <a:t>Merit</a:t>
                      </a:r>
                    </a:p>
                  </a:txBody>
                  <a:tcPr marL="9525" marR="9525" marT="9525" marB="0" anchor="b">
                    <a:lnL>
                      <a:noFill/>
                    </a:lnL>
                    <a:lnR>
                      <a:noFill/>
                    </a:lnR>
                    <a:lnT>
                      <a:noFill/>
                    </a:lnT>
                    <a:lnB>
                      <a:noFill/>
                    </a:lnB>
                    <a:solidFill>
                      <a:schemeClr val="bg1"/>
                    </a:solidFill>
                  </a:tcPr>
                </a:tc>
                <a:tc>
                  <a:txBody>
                    <a:bodyPr/>
                    <a:lstStyle/>
                    <a:p>
                      <a:pPr algn="r" fontAlgn="b"/>
                      <a:r>
                        <a:rPr lang="en-US" sz="2000" b="0" i="0" u="none" strike="noStrike" dirty="0">
                          <a:solidFill>
                            <a:srgbClr val="000000"/>
                          </a:solidFill>
                          <a:latin typeface="Calibri" pitchFamily="34" charset="0"/>
                        </a:rPr>
                        <a:t>$0 </a:t>
                      </a:r>
                    </a:p>
                  </a:txBody>
                  <a:tcPr marL="9525" marR="9525" marT="9525" marB="0" anchor="b">
                    <a:lnL>
                      <a:noFill/>
                    </a:lnL>
                    <a:lnR>
                      <a:noFill/>
                    </a:lnR>
                    <a:lnT>
                      <a:noFill/>
                    </a:lnT>
                    <a:lnB>
                      <a:noFill/>
                    </a:lnB>
                  </a:tcPr>
                </a:tc>
                <a:tc>
                  <a:txBody>
                    <a:bodyPr/>
                    <a:lstStyle/>
                    <a:p>
                      <a:pPr algn="r" fontAlgn="b"/>
                      <a:r>
                        <a:rPr lang="en-US" sz="2000" b="0" i="0" u="none" strike="noStrike" dirty="0">
                          <a:solidFill>
                            <a:srgbClr val="000000"/>
                          </a:solidFill>
                          <a:latin typeface="Calibri" pitchFamily="34" charset="0"/>
                        </a:rPr>
                        <a:t>$0 </a:t>
                      </a:r>
                    </a:p>
                  </a:txBody>
                  <a:tcPr marL="9525" marR="9525" marT="9525" marB="0" anchor="b">
                    <a:lnL>
                      <a:noFill/>
                    </a:lnL>
                    <a:lnR>
                      <a:noFill/>
                    </a:lnR>
                    <a:lnT>
                      <a:noFill/>
                    </a:lnT>
                    <a:lnB>
                      <a:noFill/>
                    </a:lnB>
                  </a:tcPr>
                </a:tc>
                <a:tc>
                  <a:txBody>
                    <a:bodyPr/>
                    <a:lstStyle/>
                    <a:p>
                      <a:pPr algn="r" fontAlgn="b"/>
                      <a:r>
                        <a:rPr lang="en-US" sz="2000" b="0" i="0" u="none" strike="noStrike" dirty="0">
                          <a:solidFill>
                            <a:srgbClr val="000000"/>
                          </a:solidFill>
                          <a:latin typeface="Calibri" pitchFamily="34" charset="0"/>
                        </a:rPr>
                        <a:t>$20,000 </a:t>
                      </a:r>
                    </a:p>
                  </a:txBody>
                  <a:tcPr marL="9525" marR="9525" marT="9525" marB="0" anchor="b">
                    <a:lnL>
                      <a:noFill/>
                    </a:lnL>
                    <a:lnR>
                      <a:noFill/>
                    </a:lnR>
                    <a:lnT>
                      <a:noFill/>
                    </a:lnT>
                    <a:lnB>
                      <a:noFill/>
                    </a:lnB>
                  </a:tcPr>
                </a:tc>
                <a:extLst>
                  <a:ext uri="{0D108BD9-81ED-4DB2-BD59-A6C34878D82A}">
                    <a16:rowId xmlns:a16="http://schemas.microsoft.com/office/drawing/2014/main" val="10005"/>
                  </a:ext>
                </a:extLst>
              </a:tr>
              <a:tr h="299112">
                <a:tc>
                  <a:txBody>
                    <a:bodyPr/>
                    <a:lstStyle/>
                    <a:p>
                      <a:pPr algn="l" fontAlgn="b"/>
                      <a:r>
                        <a:rPr lang="en-US" sz="2000" b="1" i="0" u="none" strike="noStrike" dirty="0">
                          <a:solidFill>
                            <a:srgbClr val="000000"/>
                          </a:solidFill>
                          <a:latin typeface="Calibri" pitchFamily="34" charset="0"/>
                        </a:rPr>
                        <a:t>Grant</a:t>
                      </a:r>
                    </a:p>
                  </a:txBody>
                  <a:tcPr marL="9525" marR="9525" marT="9525" marB="0" anchor="b">
                    <a:lnL>
                      <a:noFill/>
                    </a:lnL>
                    <a:lnR>
                      <a:noFill/>
                    </a:lnR>
                    <a:lnT>
                      <a:noFill/>
                    </a:lnT>
                    <a:lnB>
                      <a:noFill/>
                    </a:lnB>
                    <a:solidFill>
                      <a:schemeClr val="bg1"/>
                    </a:solidFill>
                  </a:tcPr>
                </a:tc>
                <a:tc>
                  <a:txBody>
                    <a:bodyPr/>
                    <a:lstStyle/>
                    <a:p>
                      <a:pPr algn="r" fontAlgn="b"/>
                      <a:r>
                        <a:rPr lang="en-US" sz="2000" b="0" i="0" u="none" strike="noStrike" dirty="0">
                          <a:solidFill>
                            <a:srgbClr val="000000"/>
                          </a:solidFill>
                          <a:latin typeface="Calibri" pitchFamily="34" charset="0"/>
                        </a:rPr>
                        <a:t>$52,900 </a:t>
                      </a:r>
                    </a:p>
                  </a:txBody>
                  <a:tcPr marL="9525" marR="9525" marT="9525" marB="0" anchor="b">
                    <a:lnL>
                      <a:noFill/>
                    </a:lnL>
                    <a:lnR>
                      <a:noFill/>
                    </a:lnR>
                    <a:lnT>
                      <a:noFill/>
                    </a:lnT>
                    <a:lnB>
                      <a:noFill/>
                    </a:lnB>
                  </a:tcPr>
                </a:tc>
                <a:tc>
                  <a:txBody>
                    <a:bodyPr/>
                    <a:lstStyle/>
                    <a:p>
                      <a:pPr algn="r" fontAlgn="b"/>
                      <a:r>
                        <a:rPr lang="en-US" sz="2000" b="0" i="0" u="none" strike="noStrike" dirty="0">
                          <a:solidFill>
                            <a:srgbClr val="000000"/>
                          </a:solidFill>
                          <a:latin typeface="Calibri" pitchFamily="34" charset="0"/>
                        </a:rPr>
                        <a:t>$7,500 </a:t>
                      </a:r>
                    </a:p>
                  </a:txBody>
                  <a:tcPr marL="9525" marR="9525" marT="9525" marB="0" anchor="b">
                    <a:lnL>
                      <a:noFill/>
                    </a:lnL>
                    <a:lnR>
                      <a:noFill/>
                    </a:lnR>
                    <a:lnT>
                      <a:noFill/>
                    </a:lnT>
                    <a:lnB>
                      <a:noFill/>
                    </a:lnB>
                  </a:tcPr>
                </a:tc>
                <a:tc>
                  <a:txBody>
                    <a:bodyPr/>
                    <a:lstStyle/>
                    <a:p>
                      <a:pPr algn="r" fontAlgn="b"/>
                      <a:r>
                        <a:rPr lang="en-US" sz="2000" b="0" i="0" u="none" strike="noStrike" dirty="0">
                          <a:solidFill>
                            <a:srgbClr val="000000"/>
                          </a:solidFill>
                          <a:latin typeface="Calibri" pitchFamily="34" charset="0"/>
                        </a:rPr>
                        <a:t>$4,500 </a:t>
                      </a:r>
                    </a:p>
                  </a:txBody>
                  <a:tcPr marL="9525" marR="9525" marT="9525" marB="0" anchor="b">
                    <a:lnL>
                      <a:noFill/>
                    </a:lnL>
                    <a:lnR>
                      <a:noFill/>
                    </a:lnR>
                    <a:lnT>
                      <a:noFill/>
                    </a:lnT>
                    <a:lnB>
                      <a:noFill/>
                    </a:lnB>
                  </a:tcPr>
                </a:tc>
                <a:extLst>
                  <a:ext uri="{0D108BD9-81ED-4DB2-BD59-A6C34878D82A}">
                    <a16:rowId xmlns:a16="http://schemas.microsoft.com/office/drawing/2014/main" val="10006"/>
                  </a:ext>
                </a:extLst>
              </a:tr>
              <a:tr h="299112">
                <a:tc>
                  <a:txBody>
                    <a:bodyPr/>
                    <a:lstStyle/>
                    <a:p>
                      <a:pPr algn="l" fontAlgn="b"/>
                      <a:r>
                        <a:rPr lang="en-US" sz="2000" b="1" i="0" u="none" strike="noStrike" dirty="0">
                          <a:solidFill>
                            <a:srgbClr val="000000"/>
                          </a:solidFill>
                          <a:latin typeface="Calibri" pitchFamily="34" charset="0"/>
                        </a:rPr>
                        <a:t>Loan</a:t>
                      </a:r>
                    </a:p>
                  </a:txBody>
                  <a:tcPr marL="9525" marR="9525" marT="9525" marB="0" anchor="b">
                    <a:lnL>
                      <a:noFill/>
                    </a:lnL>
                    <a:lnR>
                      <a:noFill/>
                    </a:lnR>
                    <a:lnT>
                      <a:noFill/>
                    </a:lnT>
                    <a:lnB>
                      <a:noFill/>
                    </a:lnB>
                    <a:solidFill>
                      <a:schemeClr val="bg1"/>
                    </a:solidFill>
                  </a:tcPr>
                </a:tc>
                <a:tc>
                  <a:txBody>
                    <a:bodyPr/>
                    <a:lstStyle/>
                    <a:p>
                      <a:pPr algn="r" fontAlgn="b"/>
                      <a:r>
                        <a:rPr lang="en-US" sz="2000" b="0" i="0" u="none" strike="noStrike" dirty="0">
                          <a:solidFill>
                            <a:srgbClr val="000000"/>
                          </a:solidFill>
                          <a:latin typeface="Calibri" pitchFamily="34" charset="0"/>
                        </a:rPr>
                        <a:t>$0 </a:t>
                      </a:r>
                    </a:p>
                  </a:txBody>
                  <a:tcPr marL="9525" marR="9525" marT="9525" marB="0" anchor="b">
                    <a:lnL>
                      <a:noFill/>
                    </a:lnL>
                    <a:lnR>
                      <a:noFill/>
                    </a:lnR>
                    <a:lnT>
                      <a:noFill/>
                    </a:lnT>
                    <a:lnB>
                      <a:noFill/>
                    </a:lnB>
                  </a:tcPr>
                </a:tc>
                <a:tc>
                  <a:txBody>
                    <a:bodyPr/>
                    <a:lstStyle/>
                    <a:p>
                      <a:pPr algn="r" fontAlgn="b"/>
                      <a:r>
                        <a:rPr lang="en-US" sz="2000" b="0" i="0" u="none" strike="noStrike" dirty="0">
                          <a:solidFill>
                            <a:srgbClr val="000000"/>
                          </a:solidFill>
                          <a:latin typeface="Calibri" pitchFamily="34" charset="0"/>
                        </a:rPr>
                        <a:t>$5,500 </a:t>
                      </a:r>
                    </a:p>
                  </a:txBody>
                  <a:tcPr marL="9525" marR="9525" marT="9525" marB="0" anchor="b">
                    <a:lnL>
                      <a:noFill/>
                    </a:lnL>
                    <a:lnR>
                      <a:noFill/>
                    </a:lnR>
                    <a:lnT>
                      <a:noFill/>
                    </a:lnT>
                    <a:lnB>
                      <a:noFill/>
                    </a:lnB>
                  </a:tcPr>
                </a:tc>
                <a:tc>
                  <a:txBody>
                    <a:bodyPr/>
                    <a:lstStyle/>
                    <a:p>
                      <a:pPr algn="r" fontAlgn="b"/>
                      <a:r>
                        <a:rPr lang="en-US" sz="2000" b="0" i="0" u="none" strike="noStrike" dirty="0">
                          <a:solidFill>
                            <a:srgbClr val="000000"/>
                          </a:solidFill>
                          <a:latin typeface="Calibri" pitchFamily="34" charset="0"/>
                        </a:rPr>
                        <a:t>$5,500 </a:t>
                      </a:r>
                    </a:p>
                  </a:txBody>
                  <a:tcPr marL="9525" marR="9525" marT="9525" marB="0" anchor="b">
                    <a:lnL>
                      <a:noFill/>
                    </a:lnL>
                    <a:lnR>
                      <a:noFill/>
                    </a:lnR>
                    <a:lnT>
                      <a:noFill/>
                    </a:lnT>
                    <a:lnB>
                      <a:noFill/>
                    </a:lnB>
                  </a:tcPr>
                </a:tc>
                <a:extLst>
                  <a:ext uri="{0D108BD9-81ED-4DB2-BD59-A6C34878D82A}">
                    <a16:rowId xmlns:a16="http://schemas.microsoft.com/office/drawing/2014/main" val="10007"/>
                  </a:ext>
                </a:extLst>
              </a:tr>
              <a:tr h="299112">
                <a:tc>
                  <a:txBody>
                    <a:bodyPr/>
                    <a:lstStyle/>
                    <a:p>
                      <a:pPr algn="l" fontAlgn="b"/>
                      <a:r>
                        <a:rPr lang="en-US" sz="2000" b="1" i="0" u="none" strike="noStrike" dirty="0">
                          <a:solidFill>
                            <a:srgbClr val="000000"/>
                          </a:solidFill>
                          <a:latin typeface="Calibri" pitchFamily="34" charset="0"/>
                        </a:rPr>
                        <a:t>Work Study</a:t>
                      </a:r>
                    </a:p>
                  </a:txBody>
                  <a:tcPr marL="9525" marR="9525" marT="9525" marB="0" anchor="b">
                    <a:lnL>
                      <a:noFill/>
                    </a:lnL>
                    <a:lnR>
                      <a:noFill/>
                    </a:lnR>
                    <a:lnT>
                      <a:noFill/>
                    </a:lnT>
                    <a:lnB>
                      <a:noFill/>
                    </a:lnB>
                    <a:solidFill>
                      <a:schemeClr val="bg1"/>
                    </a:solidFill>
                  </a:tcPr>
                </a:tc>
                <a:tc>
                  <a:txBody>
                    <a:bodyPr/>
                    <a:lstStyle/>
                    <a:p>
                      <a:pPr algn="r" fontAlgn="b"/>
                      <a:r>
                        <a:rPr lang="en-US" sz="2000" b="0" i="0" u="none" strike="noStrike" dirty="0">
                          <a:solidFill>
                            <a:srgbClr val="000000"/>
                          </a:solidFill>
                          <a:latin typeface="Calibri" pitchFamily="34" charset="0"/>
                        </a:rPr>
                        <a:t>$2,500 </a:t>
                      </a:r>
                    </a:p>
                  </a:txBody>
                  <a:tcPr marL="9525" marR="9525" marT="9525" marB="0" anchor="b">
                    <a:lnL>
                      <a:noFill/>
                    </a:lnL>
                    <a:lnR>
                      <a:noFill/>
                    </a:lnR>
                    <a:lnT>
                      <a:noFill/>
                    </a:lnT>
                    <a:lnB>
                      <a:noFill/>
                    </a:lnB>
                  </a:tcPr>
                </a:tc>
                <a:tc>
                  <a:txBody>
                    <a:bodyPr/>
                    <a:lstStyle/>
                    <a:p>
                      <a:pPr algn="r" fontAlgn="b"/>
                      <a:r>
                        <a:rPr lang="en-US" sz="2000" b="0" i="0" u="none" strike="noStrike" dirty="0">
                          <a:solidFill>
                            <a:srgbClr val="000000"/>
                          </a:solidFill>
                          <a:latin typeface="Calibri" pitchFamily="34" charset="0"/>
                        </a:rPr>
                        <a:t>$2,000 </a:t>
                      </a:r>
                    </a:p>
                  </a:txBody>
                  <a:tcPr marL="9525" marR="9525" marT="9525" marB="0" anchor="b">
                    <a:lnL>
                      <a:noFill/>
                    </a:lnL>
                    <a:lnR>
                      <a:noFill/>
                    </a:lnR>
                    <a:lnT>
                      <a:noFill/>
                    </a:lnT>
                    <a:lnB>
                      <a:noFill/>
                    </a:lnB>
                  </a:tcPr>
                </a:tc>
                <a:tc>
                  <a:txBody>
                    <a:bodyPr/>
                    <a:lstStyle/>
                    <a:p>
                      <a:pPr algn="r" fontAlgn="b"/>
                      <a:r>
                        <a:rPr lang="en-US" sz="2000" b="0" i="0" u="none" strike="noStrike" dirty="0">
                          <a:solidFill>
                            <a:srgbClr val="000000"/>
                          </a:solidFill>
                          <a:latin typeface="Calibri" pitchFamily="34" charset="0"/>
                        </a:rPr>
                        <a:t>$2,000 </a:t>
                      </a:r>
                    </a:p>
                  </a:txBody>
                  <a:tcPr marL="9525" marR="9525" marT="9525" marB="0" anchor="b">
                    <a:lnL>
                      <a:noFill/>
                    </a:lnL>
                    <a:lnR>
                      <a:noFill/>
                    </a:lnR>
                    <a:lnT>
                      <a:noFill/>
                    </a:lnT>
                    <a:lnB>
                      <a:noFill/>
                    </a:lnB>
                  </a:tcPr>
                </a:tc>
                <a:extLst>
                  <a:ext uri="{0D108BD9-81ED-4DB2-BD59-A6C34878D82A}">
                    <a16:rowId xmlns:a16="http://schemas.microsoft.com/office/drawing/2014/main" val="10008"/>
                  </a:ext>
                </a:extLst>
              </a:tr>
              <a:tr h="299112">
                <a:tc>
                  <a:txBody>
                    <a:bodyPr/>
                    <a:lstStyle/>
                    <a:p>
                      <a:pPr algn="l" fontAlgn="b"/>
                      <a:endParaRPr lang="en-US" sz="2000" b="1" i="0" u="none" strike="noStrike" dirty="0">
                        <a:solidFill>
                          <a:srgbClr val="000000"/>
                        </a:solidFill>
                        <a:latin typeface="Calibri" pitchFamily="34" charset="0"/>
                      </a:endParaRPr>
                    </a:p>
                  </a:txBody>
                  <a:tcPr marL="9525" marR="9525" marT="9525" marB="0" anchor="b">
                    <a:lnL>
                      <a:noFill/>
                    </a:lnL>
                    <a:lnR>
                      <a:noFill/>
                    </a:lnR>
                    <a:lnT>
                      <a:noFill/>
                    </a:lnT>
                    <a:lnB>
                      <a:noFill/>
                    </a:lnB>
                    <a:solidFill>
                      <a:schemeClr val="bg2"/>
                    </a:solidFill>
                  </a:tcPr>
                </a:tc>
                <a:tc>
                  <a:txBody>
                    <a:bodyPr/>
                    <a:lstStyle/>
                    <a:p>
                      <a:pPr algn="l" fontAlgn="b"/>
                      <a:endParaRPr lang="en-US" sz="2000" b="0" i="0" u="none" strike="noStrike" dirty="0">
                        <a:solidFill>
                          <a:srgbClr val="000000"/>
                        </a:solidFill>
                        <a:latin typeface="Calibri" pitchFamily="34" charset="0"/>
                      </a:endParaRPr>
                    </a:p>
                  </a:txBody>
                  <a:tcPr marL="9525" marR="9525" marT="9525" marB="0" anchor="b">
                    <a:lnL>
                      <a:noFill/>
                    </a:lnL>
                    <a:lnR>
                      <a:noFill/>
                    </a:lnR>
                    <a:lnT>
                      <a:noFill/>
                    </a:lnT>
                    <a:lnB>
                      <a:noFill/>
                    </a:lnB>
                    <a:solidFill>
                      <a:schemeClr val="bg2"/>
                    </a:solidFill>
                  </a:tcPr>
                </a:tc>
                <a:tc>
                  <a:txBody>
                    <a:bodyPr/>
                    <a:lstStyle/>
                    <a:p>
                      <a:pPr algn="l" fontAlgn="b"/>
                      <a:endParaRPr lang="en-US" sz="2000" b="0" i="0" u="none" strike="noStrike" dirty="0">
                        <a:solidFill>
                          <a:srgbClr val="000000"/>
                        </a:solidFill>
                        <a:latin typeface="Calibri" pitchFamily="34" charset="0"/>
                      </a:endParaRPr>
                    </a:p>
                  </a:txBody>
                  <a:tcPr marL="9525" marR="9525" marT="9525" marB="0" anchor="b">
                    <a:lnL>
                      <a:noFill/>
                    </a:lnL>
                    <a:lnR>
                      <a:noFill/>
                    </a:lnR>
                    <a:lnT>
                      <a:noFill/>
                    </a:lnT>
                    <a:lnB>
                      <a:noFill/>
                    </a:lnB>
                    <a:solidFill>
                      <a:schemeClr val="bg2"/>
                    </a:solidFill>
                  </a:tcPr>
                </a:tc>
                <a:tc>
                  <a:txBody>
                    <a:bodyPr/>
                    <a:lstStyle/>
                    <a:p>
                      <a:pPr algn="l" fontAlgn="b"/>
                      <a:endParaRPr lang="en-US" sz="2000" b="0" i="0" u="none" strike="noStrike" dirty="0">
                        <a:solidFill>
                          <a:srgbClr val="000000"/>
                        </a:solidFill>
                        <a:latin typeface="Calibri" pitchFamily="34" charset="0"/>
                      </a:endParaRPr>
                    </a:p>
                  </a:txBody>
                  <a:tcPr marL="9525" marR="9525" marT="9525" marB="0" anchor="b">
                    <a:lnL>
                      <a:noFill/>
                    </a:lnL>
                    <a:lnR>
                      <a:noFill/>
                    </a:lnR>
                    <a:lnT>
                      <a:noFill/>
                    </a:lnT>
                    <a:lnB>
                      <a:noFill/>
                    </a:lnB>
                    <a:solidFill>
                      <a:schemeClr val="bg2"/>
                    </a:solidFill>
                  </a:tcPr>
                </a:tc>
                <a:extLst>
                  <a:ext uri="{0D108BD9-81ED-4DB2-BD59-A6C34878D82A}">
                    <a16:rowId xmlns:a16="http://schemas.microsoft.com/office/drawing/2014/main" val="10009"/>
                  </a:ext>
                </a:extLst>
              </a:tr>
              <a:tr h="299112">
                <a:tc>
                  <a:txBody>
                    <a:bodyPr/>
                    <a:lstStyle/>
                    <a:p>
                      <a:pPr algn="l" fontAlgn="b"/>
                      <a:r>
                        <a:rPr lang="en-US" sz="2000" b="1" i="0" u="none" strike="noStrike" dirty="0">
                          <a:solidFill>
                            <a:srgbClr val="000000"/>
                          </a:solidFill>
                          <a:latin typeface="Calibri" pitchFamily="34" charset="0"/>
                        </a:rPr>
                        <a:t>Total Aid</a:t>
                      </a:r>
                    </a:p>
                  </a:txBody>
                  <a:tcPr marL="9525" marR="9525" marT="9525" marB="0" anchor="b">
                    <a:lnL>
                      <a:noFill/>
                    </a:lnL>
                    <a:lnR>
                      <a:noFill/>
                    </a:lnR>
                    <a:lnT>
                      <a:noFill/>
                    </a:lnT>
                    <a:lnB>
                      <a:noFill/>
                    </a:lnB>
                    <a:solidFill>
                      <a:schemeClr val="bg1"/>
                    </a:solidFill>
                  </a:tcPr>
                </a:tc>
                <a:tc>
                  <a:txBody>
                    <a:bodyPr/>
                    <a:lstStyle/>
                    <a:p>
                      <a:pPr algn="r" fontAlgn="b"/>
                      <a:r>
                        <a:rPr lang="en-US" sz="2000" b="0" i="0" u="none" strike="noStrike" dirty="0">
                          <a:solidFill>
                            <a:srgbClr val="000000"/>
                          </a:solidFill>
                          <a:latin typeface="Calibri" pitchFamily="34" charset="0"/>
                        </a:rPr>
                        <a:t>$55,400 </a:t>
                      </a:r>
                    </a:p>
                  </a:txBody>
                  <a:tcPr marL="9525" marR="9525" marT="9525" marB="0" anchor="b">
                    <a:lnL>
                      <a:noFill/>
                    </a:lnL>
                    <a:lnR>
                      <a:noFill/>
                    </a:lnR>
                    <a:lnT>
                      <a:noFill/>
                    </a:lnT>
                    <a:lnB>
                      <a:noFill/>
                    </a:lnB>
                  </a:tcPr>
                </a:tc>
                <a:tc>
                  <a:txBody>
                    <a:bodyPr/>
                    <a:lstStyle/>
                    <a:p>
                      <a:pPr algn="r" fontAlgn="b"/>
                      <a:r>
                        <a:rPr lang="en-US" sz="2000" b="0" i="0" u="none" strike="noStrike" dirty="0">
                          <a:solidFill>
                            <a:srgbClr val="000000"/>
                          </a:solidFill>
                          <a:latin typeface="Calibri" pitchFamily="34" charset="0"/>
                        </a:rPr>
                        <a:t>$15,000 </a:t>
                      </a:r>
                    </a:p>
                  </a:txBody>
                  <a:tcPr marL="9525" marR="9525" marT="9525" marB="0" anchor="b">
                    <a:lnL>
                      <a:noFill/>
                    </a:lnL>
                    <a:lnR>
                      <a:noFill/>
                    </a:lnR>
                    <a:lnT>
                      <a:noFill/>
                    </a:lnT>
                    <a:lnB>
                      <a:noFill/>
                    </a:lnB>
                  </a:tcPr>
                </a:tc>
                <a:tc>
                  <a:txBody>
                    <a:bodyPr/>
                    <a:lstStyle/>
                    <a:p>
                      <a:pPr algn="r" fontAlgn="b"/>
                      <a:r>
                        <a:rPr lang="en-US" sz="2000" b="0" i="0" u="none" strike="noStrike" dirty="0">
                          <a:solidFill>
                            <a:srgbClr val="000000"/>
                          </a:solidFill>
                          <a:latin typeface="Calibri" pitchFamily="34" charset="0"/>
                        </a:rPr>
                        <a:t>$32,000 </a:t>
                      </a:r>
                    </a:p>
                  </a:txBody>
                  <a:tcPr marL="9525" marR="9525" marT="9525" marB="0" anchor="b">
                    <a:lnL>
                      <a:noFill/>
                    </a:lnL>
                    <a:lnR>
                      <a:noFill/>
                    </a:lnR>
                    <a:lnT>
                      <a:noFill/>
                    </a:lnT>
                    <a:lnB>
                      <a:noFill/>
                    </a:lnB>
                  </a:tcPr>
                </a:tc>
                <a:extLst>
                  <a:ext uri="{0D108BD9-81ED-4DB2-BD59-A6C34878D82A}">
                    <a16:rowId xmlns:a16="http://schemas.microsoft.com/office/drawing/2014/main" val="10010"/>
                  </a:ext>
                </a:extLst>
              </a:tr>
              <a:tr h="299112">
                <a:tc>
                  <a:txBody>
                    <a:bodyPr/>
                    <a:lstStyle/>
                    <a:p>
                      <a:pPr algn="l" fontAlgn="b"/>
                      <a:r>
                        <a:rPr lang="en-US" sz="2000" b="1" i="0" u="none" strike="noStrike" dirty="0">
                          <a:solidFill>
                            <a:srgbClr val="000000"/>
                          </a:solidFill>
                          <a:latin typeface="Calibri" pitchFamily="34" charset="0"/>
                        </a:rPr>
                        <a:t>Unmet Need</a:t>
                      </a:r>
                    </a:p>
                  </a:txBody>
                  <a:tcPr marL="9525" marR="9525" marT="9525" marB="0" anchor="b">
                    <a:lnL>
                      <a:noFill/>
                    </a:lnL>
                    <a:lnR>
                      <a:noFill/>
                    </a:lnR>
                    <a:lnT>
                      <a:noFill/>
                    </a:lnT>
                    <a:lnB>
                      <a:noFill/>
                    </a:lnB>
                    <a:solidFill>
                      <a:schemeClr val="bg1"/>
                    </a:solidFill>
                  </a:tcPr>
                </a:tc>
                <a:tc>
                  <a:txBody>
                    <a:bodyPr/>
                    <a:lstStyle/>
                    <a:p>
                      <a:pPr algn="r" fontAlgn="b"/>
                      <a:r>
                        <a:rPr lang="en-US" sz="2000" b="0" i="0" u="none" strike="noStrike" dirty="0">
                          <a:solidFill>
                            <a:srgbClr val="000000"/>
                          </a:solidFill>
                          <a:latin typeface="Calibri" pitchFamily="34" charset="0"/>
                        </a:rPr>
                        <a:t>$0 </a:t>
                      </a:r>
                    </a:p>
                  </a:txBody>
                  <a:tcPr marL="9525" marR="9525" marT="9525" marB="0" anchor="b">
                    <a:lnL>
                      <a:noFill/>
                    </a:lnL>
                    <a:lnR>
                      <a:noFill/>
                    </a:lnR>
                    <a:lnT>
                      <a:noFill/>
                    </a:lnT>
                    <a:lnB>
                      <a:noFill/>
                    </a:lnB>
                  </a:tcPr>
                </a:tc>
                <a:tc>
                  <a:txBody>
                    <a:bodyPr/>
                    <a:lstStyle/>
                    <a:p>
                      <a:pPr algn="r" fontAlgn="b"/>
                      <a:r>
                        <a:rPr lang="en-US" sz="2000" b="0" i="0" u="none" strike="noStrike" dirty="0">
                          <a:solidFill>
                            <a:srgbClr val="000000"/>
                          </a:solidFill>
                          <a:latin typeface="Calibri" pitchFamily="34" charset="0"/>
                        </a:rPr>
                        <a:t>$0 </a:t>
                      </a:r>
                    </a:p>
                  </a:txBody>
                  <a:tcPr marL="9525" marR="9525" marT="9525" marB="0" anchor="b">
                    <a:lnL>
                      <a:noFill/>
                    </a:lnL>
                    <a:lnR>
                      <a:noFill/>
                    </a:lnR>
                    <a:lnT>
                      <a:noFill/>
                    </a:lnT>
                    <a:lnB>
                      <a:noFill/>
                    </a:lnB>
                  </a:tcPr>
                </a:tc>
                <a:tc>
                  <a:txBody>
                    <a:bodyPr/>
                    <a:lstStyle/>
                    <a:p>
                      <a:pPr algn="r" fontAlgn="b"/>
                      <a:r>
                        <a:rPr lang="en-US" sz="2000" b="0" i="0" u="none" strike="noStrike" dirty="0">
                          <a:solidFill>
                            <a:srgbClr val="000000"/>
                          </a:solidFill>
                          <a:latin typeface="Calibri" pitchFamily="34" charset="0"/>
                        </a:rPr>
                        <a:t>$5,000 </a:t>
                      </a:r>
                    </a:p>
                  </a:txBody>
                  <a:tcPr marL="9525" marR="9525" marT="9525" marB="0" anchor="b">
                    <a:lnL>
                      <a:noFill/>
                    </a:lnL>
                    <a:lnR>
                      <a:noFill/>
                    </a:lnR>
                    <a:lnT>
                      <a:noFill/>
                    </a:lnT>
                    <a:lnB>
                      <a:noFill/>
                    </a:lnB>
                  </a:tcPr>
                </a:tc>
                <a:extLst>
                  <a:ext uri="{0D108BD9-81ED-4DB2-BD59-A6C34878D82A}">
                    <a16:rowId xmlns:a16="http://schemas.microsoft.com/office/drawing/2014/main" val="10011"/>
                  </a:ext>
                </a:extLst>
              </a:tr>
              <a:tr h="299112">
                <a:tc>
                  <a:txBody>
                    <a:bodyPr/>
                    <a:lstStyle/>
                    <a:p>
                      <a:pPr algn="l" fontAlgn="b"/>
                      <a:endParaRPr lang="en-US" sz="2000" b="1" i="0" u="none" strike="noStrike" dirty="0">
                        <a:solidFill>
                          <a:srgbClr val="000000"/>
                        </a:solidFill>
                        <a:latin typeface="Calibri" pitchFamily="34" charset="0"/>
                      </a:endParaRPr>
                    </a:p>
                  </a:txBody>
                  <a:tcPr marL="9525" marR="9525" marT="9525" marB="0" anchor="b">
                    <a:lnL>
                      <a:noFill/>
                    </a:lnL>
                    <a:lnR>
                      <a:noFill/>
                    </a:lnR>
                    <a:lnT>
                      <a:noFill/>
                    </a:lnT>
                    <a:lnB>
                      <a:noFill/>
                    </a:lnB>
                    <a:solidFill>
                      <a:schemeClr val="bg2"/>
                    </a:solidFill>
                  </a:tcPr>
                </a:tc>
                <a:tc>
                  <a:txBody>
                    <a:bodyPr/>
                    <a:lstStyle/>
                    <a:p>
                      <a:pPr algn="l" fontAlgn="b"/>
                      <a:endParaRPr lang="en-US" sz="2000" b="0" i="0" u="none" strike="noStrike" dirty="0">
                        <a:solidFill>
                          <a:srgbClr val="000000"/>
                        </a:solidFill>
                        <a:latin typeface="Calibri" pitchFamily="34" charset="0"/>
                      </a:endParaRPr>
                    </a:p>
                  </a:txBody>
                  <a:tcPr marL="9525" marR="9525" marT="9525" marB="0" anchor="b">
                    <a:lnL>
                      <a:noFill/>
                    </a:lnL>
                    <a:lnR>
                      <a:noFill/>
                    </a:lnR>
                    <a:lnT>
                      <a:noFill/>
                    </a:lnT>
                    <a:lnB>
                      <a:noFill/>
                    </a:lnB>
                    <a:solidFill>
                      <a:schemeClr val="bg2"/>
                    </a:solidFill>
                  </a:tcPr>
                </a:tc>
                <a:tc>
                  <a:txBody>
                    <a:bodyPr/>
                    <a:lstStyle/>
                    <a:p>
                      <a:pPr algn="l" fontAlgn="b"/>
                      <a:endParaRPr lang="en-US" sz="2000" b="0" i="0" u="none" strike="noStrike" dirty="0">
                        <a:solidFill>
                          <a:srgbClr val="000000"/>
                        </a:solidFill>
                        <a:latin typeface="Calibri" pitchFamily="34" charset="0"/>
                      </a:endParaRPr>
                    </a:p>
                  </a:txBody>
                  <a:tcPr marL="9525" marR="9525" marT="9525" marB="0" anchor="b">
                    <a:lnL>
                      <a:noFill/>
                    </a:lnL>
                    <a:lnR>
                      <a:noFill/>
                    </a:lnR>
                    <a:lnT>
                      <a:noFill/>
                    </a:lnT>
                    <a:lnB>
                      <a:noFill/>
                    </a:lnB>
                    <a:solidFill>
                      <a:schemeClr val="bg2"/>
                    </a:solidFill>
                  </a:tcPr>
                </a:tc>
                <a:tc>
                  <a:txBody>
                    <a:bodyPr/>
                    <a:lstStyle/>
                    <a:p>
                      <a:pPr algn="l" fontAlgn="b"/>
                      <a:endParaRPr lang="en-US" sz="2000" b="0" i="0" u="none" strike="noStrike" dirty="0">
                        <a:solidFill>
                          <a:srgbClr val="000000"/>
                        </a:solidFill>
                        <a:latin typeface="Calibri" pitchFamily="34" charset="0"/>
                      </a:endParaRPr>
                    </a:p>
                  </a:txBody>
                  <a:tcPr marL="9525" marR="9525" marT="9525" marB="0" anchor="b">
                    <a:lnL>
                      <a:noFill/>
                    </a:lnL>
                    <a:lnR>
                      <a:noFill/>
                    </a:lnR>
                    <a:lnT>
                      <a:noFill/>
                    </a:lnT>
                    <a:lnB>
                      <a:noFill/>
                    </a:lnB>
                    <a:solidFill>
                      <a:schemeClr val="bg2"/>
                    </a:solidFill>
                  </a:tcPr>
                </a:tc>
                <a:extLst>
                  <a:ext uri="{0D108BD9-81ED-4DB2-BD59-A6C34878D82A}">
                    <a16:rowId xmlns:a16="http://schemas.microsoft.com/office/drawing/2014/main" val="10012"/>
                  </a:ext>
                </a:extLst>
              </a:tr>
              <a:tr h="531150">
                <a:tc>
                  <a:txBody>
                    <a:bodyPr/>
                    <a:lstStyle/>
                    <a:p>
                      <a:pPr algn="l" fontAlgn="b"/>
                      <a:r>
                        <a:rPr lang="en-US" sz="2000" b="1" i="0" u="none" strike="noStrike" dirty="0">
                          <a:solidFill>
                            <a:srgbClr val="000000"/>
                          </a:solidFill>
                          <a:latin typeface="Calibri" pitchFamily="34" charset="0"/>
                        </a:rPr>
                        <a:t>Total Paid</a:t>
                      </a:r>
                    </a:p>
                  </a:txBody>
                  <a:tcPr marL="9525" marR="9525" marT="9525" marB="0" anchor="b">
                    <a:lnL>
                      <a:noFill/>
                    </a:lnL>
                    <a:lnR>
                      <a:noFill/>
                    </a:lnR>
                    <a:lnT>
                      <a:noFill/>
                    </a:lnT>
                    <a:lnB>
                      <a:noFill/>
                    </a:lnB>
                    <a:solidFill>
                      <a:schemeClr val="bg1"/>
                    </a:solidFill>
                  </a:tcPr>
                </a:tc>
                <a:tc>
                  <a:txBody>
                    <a:bodyPr/>
                    <a:lstStyle/>
                    <a:p>
                      <a:pPr algn="r" fontAlgn="b"/>
                      <a:r>
                        <a:rPr lang="en-US" sz="1800" b="1" i="0" u="none" strike="noStrike" dirty="0">
                          <a:solidFill>
                            <a:srgbClr val="000000"/>
                          </a:solidFill>
                          <a:latin typeface="Calibri" pitchFamily="34" charset="0"/>
                        </a:rPr>
                        <a:t>$20,000 </a:t>
                      </a:r>
                    </a:p>
                  </a:txBody>
                  <a:tcPr marL="9525" marR="9525" marT="9525" marB="0" anchor="b">
                    <a:lnL>
                      <a:noFill/>
                    </a:lnL>
                    <a:lnR>
                      <a:noFill/>
                    </a:lnR>
                    <a:lnT>
                      <a:noFill/>
                    </a:lnT>
                    <a:lnB>
                      <a:noFill/>
                    </a:lnB>
                  </a:tcPr>
                </a:tc>
                <a:tc>
                  <a:txBody>
                    <a:bodyPr/>
                    <a:lstStyle/>
                    <a:p>
                      <a:pPr algn="r" fontAlgn="b"/>
                      <a:r>
                        <a:rPr lang="en-US" sz="1800" b="1" i="0" u="none" strike="noStrike" dirty="0">
                          <a:solidFill>
                            <a:srgbClr val="000000"/>
                          </a:solidFill>
                          <a:latin typeface="Calibri" pitchFamily="34" charset="0"/>
                        </a:rPr>
                        <a:t>$20,000+loan</a:t>
                      </a:r>
                    </a:p>
                    <a:p>
                      <a:pPr algn="r" fontAlgn="b"/>
                      <a:r>
                        <a:rPr lang="en-US" sz="1800" b="1" i="0" u="none" strike="noStrike" dirty="0">
                          <a:solidFill>
                            <a:srgbClr val="000000"/>
                          </a:solidFill>
                          <a:latin typeface="Calibri" pitchFamily="34" charset="0"/>
                        </a:rPr>
                        <a:t>+interest</a:t>
                      </a:r>
                    </a:p>
                  </a:txBody>
                  <a:tcPr marL="9525" marR="9525" marT="9525" marB="0" anchor="b">
                    <a:lnL>
                      <a:noFill/>
                    </a:lnL>
                    <a:lnR>
                      <a:noFill/>
                    </a:lnR>
                    <a:lnT>
                      <a:noFill/>
                    </a:lnT>
                    <a:lnB>
                      <a:noFill/>
                    </a:lnB>
                  </a:tcPr>
                </a:tc>
                <a:tc>
                  <a:txBody>
                    <a:bodyPr/>
                    <a:lstStyle/>
                    <a:p>
                      <a:pPr algn="r" fontAlgn="b"/>
                      <a:r>
                        <a:rPr lang="en-US" sz="1800" b="1" i="0" u="none" strike="noStrike" dirty="0">
                          <a:solidFill>
                            <a:srgbClr val="000000"/>
                          </a:solidFill>
                          <a:latin typeface="Calibri" pitchFamily="34" charset="0"/>
                        </a:rPr>
                        <a:t>$25,000+loan</a:t>
                      </a:r>
                    </a:p>
                    <a:p>
                      <a:pPr algn="r" fontAlgn="b"/>
                      <a:r>
                        <a:rPr lang="en-US" sz="1800" b="1" i="0" u="none" strike="noStrike" dirty="0">
                          <a:solidFill>
                            <a:srgbClr val="000000"/>
                          </a:solidFill>
                          <a:latin typeface="Calibri" pitchFamily="34" charset="0"/>
                        </a:rPr>
                        <a:t>+interest</a:t>
                      </a:r>
                    </a:p>
                  </a:txBody>
                  <a:tcPr marL="9525" marR="9525" marT="9525" marB="0" anchor="b">
                    <a:lnL>
                      <a:noFill/>
                    </a:lnL>
                    <a:lnR>
                      <a:noFill/>
                    </a:lnR>
                    <a:lnT>
                      <a:noFill/>
                    </a:lnT>
                    <a:lnB>
                      <a:noFill/>
                    </a:lnB>
                  </a:tcPr>
                </a:tc>
                <a:extLst>
                  <a:ext uri="{0D108BD9-81ED-4DB2-BD59-A6C34878D82A}">
                    <a16:rowId xmlns:a16="http://schemas.microsoft.com/office/drawing/2014/main" val="10013"/>
                  </a:ext>
                </a:extLst>
              </a:tr>
            </a:tbl>
          </a:graphicData>
        </a:graphic>
      </p:graphicFrame>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4"/>
          <p:cNvSpPr>
            <a:spLocks noGrp="1" noChangeArrowheads="1"/>
          </p:cNvSpPr>
          <p:nvPr>
            <p:ph type="title"/>
          </p:nvPr>
        </p:nvSpPr>
        <p:spPr>
          <a:xfrm>
            <a:off x="2057400" y="152400"/>
            <a:ext cx="6705600" cy="990600"/>
          </a:xfrm>
        </p:spPr>
        <p:txBody>
          <a:bodyPr/>
          <a:lstStyle/>
          <a:p>
            <a:pPr algn="ctr" eaLnBrk="1" hangingPunct="1"/>
            <a:r>
              <a:rPr lang="en-US" dirty="0">
                <a:solidFill>
                  <a:srgbClr val="C00000"/>
                </a:solidFill>
              </a:rPr>
              <a:t/>
            </a:r>
            <a:br>
              <a:rPr lang="en-US" dirty="0">
                <a:solidFill>
                  <a:srgbClr val="C00000"/>
                </a:solidFill>
              </a:rPr>
            </a:br>
            <a:r>
              <a:rPr lang="en-US" sz="3200" dirty="0">
                <a:solidFill>
                  <a:srgbClr val="C00000"/>
                </a:solidFill>
              </a:rPr>
              <a:t>How is need met?</a:t>
            </a:r>
            <a:br>
              <a:rPr lang="en-US" sz="3200" dirty="0">
                <a:solidFill>
                  <a:srgbClr val="C00000"/>
                </a:solidFill>
              </a:rPr>
            </a:br>
            <a:r>
              <a:rPr lang="en-US" sz="3200" dirty="0">
                <a:solidFill>
                  <a:srgbClr val="C00000"/>
                </a:solidFill>
              </a:rPr>
              <a:t>Sample Aid Packages</a:t>
            </a:r>
          </a:p>
        </p:txBody>
      </p:sp>
      <p:graphicFrame>
        <p:nvGraphicFramePr>
          <p:cNvPr id="12" name="Table 11"/>
          <p:cNvGraphicFramePr>
            <a:graphicFrameLocks noGrp="1"/>
          </p:cNvGraphicFramePr>
          <p:nvPr>
            <p:extLst>
              <p:ext uri="{D42A27DB-BD31-4B8C-83A1-F6EECF244321}">
                <p14:modId xmlns:p14="http://schemas.microsoft.com/office/powerpoint/2010/main" val="4036924388"/>
              </p:ext>
            </p:extLst>
          </p:nvPr>
        </p:nvGraphicFramePr>
        <p:xfrm>
          <a:off x="1905001" y="1143000"/>
          <a:ext cx="6423248" cy="4644390"/>
        </p:xfrm>
        <a:graphic>
          <a:graphicData uri="http://schemas.openxmlformats.org/drawingml/2006/table">
            <a:tbl>
              <a:tblPr/>
              <a:tblGrid>
                <a:gridCol w="1789780">
                  <a:extLst>
                    <a:ext uri="{9D8B030D-6E8A-4147-A177-3AD203B41FA5}">
                      <a16:colId xmlns:a16="http://schemas.microsoft.com/office/drawing/2014/main" val="20000"/>
                    </a:ext>
                  </a:extLst>
                </a:gridCol>
                <a:gridCol w="1052068">
                  <a:extLst>
                    <a:ext uri="{9D8B030D-6E8A-4147-A177-3AD203B41FA5}">
                      <a16:colId xmlns:a16="http://schemas.microsoft.com/office/drawing/2014/main" val="20001"/>
                    </a:ext>
                  </a:extLst>
                </a:gridCol>
                <a:gridCol w="1905000">
                  <a:extLst>
                    <a:ext uri="{9D8B030D-6E8A-4147-A177-3AD203B41FA5}">
                      <a16:colId xmlns:a16="http://schemas.microsoft.com/office/drawing/2014/main" val="20002"/>
                    </a:ext>
                  </a:extLst>
                </a:gridCol>
                <a:gridCol w="1676400">
                  <a:extLst>
                    <a:ext uri="{9D8B030D-6E8A-4147-A177-3AD203B41FA5}">
                      <a16:colId xmlns:a16="http://schemas.microsoft.com/office/drawing/2014/main" val="20003"/>
                    </a:ext>
                  </a:extLst>
                </a:gridCol>
              </a:tblGrid>
              <a:tr h="299112">
                <a:tc>
                  <a:txBody>
                    <a:bodyPr/>
                    <a:lstStyle/>
                    <a:p>
                      <a:pPr algn="r" fontAlgn="b"/>
                      <a:endParaRPr lang="en-US" sz="2000" b="1" i="0" u="none" strike="noStrike" dirty="0">
                        <a:solidFill>
                          <a:schemeClr val="tx1"/>
                        </a:solidFill>
                        <a:latin typeface="Calibri" pitchFamily="34" charset="0"/>
                      </a:endParaRPr>
                    </a:p>
                  </a:txBody>
                  <a:tcPr marL="9525" marR="9525" marT="9525" marB="0" anchor="b">
                    <a:lnL>
                      <a:noFill/>
                    </a:lnL>
                    <a:lnR>
                      <a:noFill/>
                    </a:lnR>
                    <a:lnT>
                      <a:noFill/>
                    </a:lnT>
                    <a:lnB>
                      <a:noFill/>
                    </a:lnB>
                    <a:solidFill>
                      <a:schemeClr val="bg2"/>
                    </a:solidFill>
                  </a:tcPr>
                </a:tc>
                <a:tc>
                  <a:txBody>
                    <a:bodyPr/>
                    <a:lstStyle/>
                    <a:p>
                      <a:pPr algn="r" fontAlgn="b"/>
                      <a:r>
                        <a:rPr lang="en-US" sz="2000" b="1" i="0" u="none" strike="noStrike" dirty="0">
                          <a:solidFill>
                            <a:schemeClr val="tx1"/>
                          </a:solidFill>
                          <a:latin typeface="Calibri" pitchFamily="34" charset="0"/>
                        </a:rPr>
                        <a:t>Davidson</a:t>
                      </a:r>
                    </a:p>
                  </a:txBody>
                  <a:tcPr marL="9525" marR="9525" marT="9525" marB="0" anchor="b">
                    <a:lnL>
                      <a:noFill/>
                    </a:lnL>
                    <a:lnR>
                      <a:noFill/>
                    </a:lnR>
                    <a:lnT>
                      <a:noFill/>
                    </a:lnT>
                    <a:lnB>
                      <a:noFill/>
                    </a:lnB>
                    <a:solidFill>
                      <a:schemeClr val="bg2"/>
                    </a:solidFill>
                  </a:tcPr>
                </a:tc>
                <a:tc>
                  <a:txBody>
                    <a:bodyPr/>
                    <a:lstStyle/>
                    <a:p>
                      <a:pPr algn="r" fontAlgn="b"/>
                      <a:r>
                        <a:rPr lang="en-US" sz="2000" b="1" i="0" u="none" strike="noStrike" dirty="0">
                          <a:solidFill>
                            <a:schemeClr val="tx1"/>
                          </a:solidFill>
                          <a:latin typeface="Calibri" pitchFamily="34" charset="0"/>
                        </a:rPr>
                        <a:t>Public U.</a:t>
                      </a:r>
                    </a:p>
                  </a:txBody>
                  <a:tcPr marL="9525" marR="9525" marT="9525" marB="0" anchor="b">
                    <a:lnL>
                      <a:noFill/>
                    </a:lnL>
                    <a:lnR>
                      <a:noFill/>
                    </a:lnR>
                    <a:lnT>
                      <a:noFill/>
                    </a:lnT>
                    <a:lnB>
                      <a:noFill/>
                    </a:lnB>
                    <a:solidFill>
                      <a:schemeClr val="bg2"/>
                    </a:solidFill>
                  </a:tcPr>
                </a:tc>
                <a:tc>
                  <a:txBody>
                    <a:bodyPr/>
                    <a:lstStyle/>
                    <a:p>
                      <a:pPr algn="r" fontAlgn="b"/>
                      <a:r>
                        <a:rPr lang="en-US" sz="2000" b="1" i="0" u="none" strike="noStrike" dirty="0">
                          <a:solidFill>
                            <a:schemeClr val="tx1"/>
                          </a:solidFill>
                          <a:latin typeface="Calibri" pitchFamily="34" charset="0"/>
                        </a:rPr>
                        <a:t>Private U.</a:t>
                      </a:r>
                    </a:p>
                  </a:txBody>
                  <a:tcPr marL="9525" marR="9525" marT="9525" marB="0" anchor="b">
                    <a:lnL>
                      <a:noFill/>
                    </a:lnL>
                    <a:lnR>
                      <a:noFill/>
                    </a:lnR>
                    <a:lnT>
                      <a:noFill/>
                    </a:lnT>
                    <a:lnB>
                      <a:noFill/>
                    </a:lnB>
                    <a:solidFill>
                      <a:schemeClr val="bg2"/>
                    </a:solidFill>
                  </a:tcPr>
                </a:tc>
                <a:extLst>
                  <a:ext uri="{0D108BD9-81ED-4DB2-BD59-A6C34878D82A}">
                    <a16:rowId xmlns:a16="http://schemas.microsoft.com/office/drawing/2014/main" val="10000"/>
                  </a:ext>
                </a:extLst>
              </a:tr>
              <a:tr h="299112">
                <a:tc>
                  <a:txBody>
                    <a:bodyPr/>
                    <a:lstStyle/>
                    <a:p>
                      <a:pPr algn="l" fontAlgn="b"/>
                      <a:r>
                        <a:rPr lang="en-US" sz="2000" b="1" i="0" u="none" strike="noStrike" dirty="0">
                          <a:solidFill>
                            <a:schemeClr val="tx1"/>
                          </a:solidFill>
                          <a:latin typeface="Calibri" pitchFamily="34" charset="0"/>
                        </a:rPr>
                        <a:t>Cost</a:t>
                      </a:r>
                    </a:p>
                  </a:txBody>
                  <a:tcPr marL="9525" marR="9525" marT="9525" marB="0" anchor="b">
                    <a:lnL>
                      <a:noFill/>
                    </a:lnL>
                    <a:lnR>
                      <a:noFill/>
                    </a:lnR>
                    <a:lnT>
                      <a:noFill/>
                    </a:lnT>
                    <a:lnB>
                      <a:noFill/>
                    </a:lnB>
                    <a:solidFill>
                      <a:schemeClr val="bg1"/>
                    </a:solidFill>
                  </a:tcPr>
                </a:tc>
                <a:tc>
                  <a:txBody>
                    <a:bodyPr/>
                    <a:lstStyle/>
                    <a:p>
                      <a:pPr algn="r" fontAlgn="b"/>
                      <a:r>
                        <a:rPr lang="en-US" sz="2000" b="0" i="0" u="none" strike="noStrike" dirty="0">
                          <a:solidFill>
                            <a:schemeClr val="tx2"/>
                          </a:solidFill>
                          <a:latin typeface="Calibri" pitchFamily="34" charset="0"/>
                        </a:rPr>
                        <a:t>$75,400 </a:t>
                      </a:r>
                    </a:p>
                  </a:txBody>
                  <a:tcPr marL="9525" marR="9525" marT="9525" marB="0" anchor="b">
                    <a:lnL>
                      <a:noFill/>
                    </a:lnL>
                    <a:lnR>
                      <a:noFill/>
                    </a:lnR>
                    <a:lnT>
                      <a:noFill/>
                    </a:lnT>
                    <a:lnB>
                      <a:noFill/>
                    </a:lnB>
                  </a:tcPr>
                </a:tc>
                <a:tc>
                  <a:txBody>
                    <a:bodyPr/>
                    <a:lstStyle/>
                    <a:p>
                      <a:pPr algn="r" fontAlgn="b"/>
                      <a:r>
                        <a:rPr lang="en-US" sz="2000" b="0" i="0" u="none" strike="noStrike" dirty="0">
                          <a:solidFill>
                            <a:schemeClr val="tx2"/>
                          </a:solidFill>
                          <a:latin typeface="Calibri" pitchFamily="34" charset="0"/>
                        </a:rPr>
                        <a:t>$35,000 </a:t>
                      </a:r>
                    </a:p>
                  </a:txBody>
                  <a:tcPr marL="9525" marR="9525" marT="9525" marB="0" anchor="b">
                    <a:lnL>
                      <a:noFill/>
                    </a:lnL>
                    <a:lnR>
                      <a:noFill/>
                    </a:lnR>
                    <a:lnT>
                      <a:noFill/>
                    </a:lnT>
                    <a:lnB>
                      <a:noFill/>
                    </a:lnB>
                  </a:tcPr>
                </a:tc>
                <a:tc>
                  <a:txBody>
                    <a:bodyPr/>
                    <a:lstStyle/>
                    <a:p>
                      <a:pPr algn="r" fontAlgn="b"/>
                      <a:r>
                        <a:rPr lang="en-US" sz="2000" b="0" i="0" u="none" strike="noStrike" dirty="0">
                          <a:solidFill>
                            <a:schemeClr val="tx2"/>
                          </a:solidFill>
                          <a:latin typeface="Calibri" pitchFamily="34" charset="0"/>
                        </a:rPr>
                        <a:t>$57,000 </a:t>
                      </a:r>
                    </a:p>
                  </a:txBody>
                  <a:tcPr marL="9525" marR="9525" marT="9525" marB="0" anchor="b">
                    <a:lnL>
                      <a:noFill/>
                    </a:lnL>
                    <a:lnR>
                      <a:noFill/>
                    </a:lnR>
                    <a:lnT>
                      <a:noFill/>
                    </a:lnT>
                    <a:lnB>
                      <a:noFill/>
                    </a:lnB>
                  </a:tcPr>
                </a:tc>
                <a:extLst>
                  <a:ext uri="{0D108BD9-81ED-4DB2-BD59-A6C34878D82A}">
                    <a16:rowId xmlns:a16="http://schemas.microsoft.com/office/drawing/2014/main" val="10001"/>
                  </a:ext>
                </a:extLst>
              </a:tr>
              <a:tr h="299112">
                <a:tc>
                  <a:txBody>
                    <a:bodyPr/>
                    <a:lstStyle/>
                    <a:p>
                      <a:pPr algn="l" fontAlgn="b"/>
                      <a:r>
                        <a:rPr lang="en-US" sz="2000" b="1" i="0" u="none" strike="noStrike" dirty="0">
                          <a:solidFill>
                            <a:srgbClr val="000000"/>
                          </a:solidFill>
                          <a:latin typeface="Calibri" pitchFamily="34" charset="0"/>
                        </a:rPr>
                        <a:t>EFC</a:t>
                      </a:r>
                    </a:p>
                  </a:txBody>
                  <a:tcPr marL="9525" marR="9525" marT="9525" marB="0" anchor="b">
                    <a:lnL>
                      <a:noFill/>
                    </a:lnL>
                    <a:lnR>
                      <a:noFill/>
                    </a:lnR>
                    <a:lnT>
                      <a:noFill/>
                    </a:lnT>
                    <a:lnB>
                      <a:noFill/>
                    </a:lnB>
                    <a:solidFill>
                      <a:schemeClr val="bg1"/>
                    </a:solidFill>
                  </a:tcPr>
                </a:tc>
                <a:tc>
                  <a:txBody>
                    <a:bodyPr/>
                    <a:lstStyle/>
                    <a:p>
                      <a:pPr algn="r" fontAlgn="b"/>
                      <a:r>
                        <a:rPr lang="en-US" sz="2000" b="0" i="0" u="none" strike="noStrike" dirty="0">
                          <a:solidFill>
                            <a:schemeClr val="tx2"/>
                          </a:solidFill>
                          <a:latin typeface="Calibri" pitchFamily="34" charset="0"/>
                        </a:rPr>
                        <a:t>$20,000 </a:t>
                      </a:r>
                    </a:p>
                  </a:txBody>
                  <a:tcPr marL="9525" marR="9525" marT="9525" marB="0" anchor="b">
                    <a:lnL>
                      <a:noFill/>
                    </a:lnL>
                    <a:lnR>
                      <a:noFill/>
                    </a:lnR>
                    <a:lnT>
                      <a:noFill/>
                    </a:lnT>
                    <a:lnB>
                      <a:noFill/>
                    </a:lnB>
                  </a:tcPr>
                </a:tc>
                <a:tc>
                  <a:txBody>
                    <a:bodyPr/>
                    <a:lstStyle/>
                    <a:p>
                      <a:pPr algn="r" fontAlgn="b"/>
                      <a:r>
                        <a:rPr lang="en-US" sz="2000" b="0" i="0" u="none" strike="noStrike" dirty="0">
                          <a:solidFill>
                            <a:schemeClr val="tx2"/>
                          </a:solidFill>
                          <a:latin typeface="Calibri" pitchFamily="34" charset="0"/>
                        </a:rPr>
                        <a:t>$20,000 </a:t>
                      </a:r>
                    </a:p>
                  </a:txBody>
                  <a:tcPr marL="9525" marR="9525" marT="9525" marB="0" anchor="b">
                    <a:lnL>
                      <a:noFill/>
                    </a:lnL>
                    <a:lnR>
                      <a:noFill/>
                    </a:lnR>
                    <a:lnT>
                      <a:noFill/>
                    </a:lnT>
                    <a:lnB>
                      <a:noFill/>
                    </a:lnB>
                  </a:tcPr>
                </a:tc>
                <a:tc>
                  <a:txBody>
                    <a:bodyPr/>
                    <a:lstStyle/>
                    <a:p>
                      <a:pPr algn="r" fontAlgn="b"/>
                      <a:r>
                        <a:rPr lang="en-US" sz="2000" b="0" i="0" u="none" strike="noStrike" dirty="0">
                          <a:solidFill>
                            <a:schemeClr val="tx2"/>
                          </a:solidFill>
                          <a:latin typeface="Calibri" pitchFamily="34" charset="0"/>
                        </a:rPr>
                        <a:t>$20,000 </a:t>
                      </a:r>
                    </a:p>
                  </a:txBody>
                  <a:tcPr marL="9525" marR="9525" marT="9525" marB="0" anchor="b">
                    <a:lnL>
                      <a:noFill/>
                    </a:lnL>
                    <a:lnR>
                      <a:noFill/>
                    </a:lnR>
                    <a:lnT>
                      <a:noFill/>
                    </a:lnT>
                    <a:lnB>
                      <a:noFill/>
                    </a:lnB>
                  </a:tcPr>
                </a:tc>
                <a:extLst>
                  <a:ext uri="{0D108BD9-81ED-4DB2-BD59-A6C34878D82A}">
                    <a16:rowId xmlns:a16="http://schemas.microsoft.com/office/drawing/2014/main" val="10002"/>
                  </a:ext>
                </a:extLst>
              </a:tr>
              <a:tr h="299112">
                <a:tc>
                  <a:txBody>
                    <a:bodyPr/>
                    <a:lstStyle/>
                    <a:p>
                      <a:pPr algn="l" fontAlgn="b"/>
                      <a:r>
                        <a:rPr lang="en-US" sz="2000" b="1" i="0" u="none" strike="noStrike" dirty="0">
                          <a:solidFill>
                            <a:srgbClr val="000000"/>
                          </a:solidFill>
                          <a:latin typeface="Calibri" pitchFamily="34" charset="0"/>
                        </a:rPr>
                        <a:t>Need</a:t>
                      </a:r>
                    </a:p>
                  </a:txBody>
                  <a:tcPr marL="9525" marR="9525" marT="9525" marB="0" anchor="b">
                    <a:lnL>
                      <a:noFill/>
                    </a:lnL>
                    <a:lnR>
                      <a:noFill/>
                    </a:lnR>
                    <a:lnT>
                      <a:noFill/>
                    </a:lnT>
                    <a:lnB>
                      <a:noFill/>
                    </a:lnB>
                    <a:solidFill>
                      <a:schemeClr val="bg1"/>
                    </a:solidFill>
                  </a:tcPr>
                </a:tc>
                <a:tc>
                  <a:txBody>
                    <a:bodyPr/>
                    <a:lstStyle/>
                    <a:p>
                      <a:pPr algn="r" fontAlgn="b"/>
                      <a:r>
                        <a:rPr lang="en-US" sz="2000" b="0" i="0" u="none" strike="noStrike" dirty="0">
                          <a:solidFill>
                            <a:schemeClr val="tx2"/>
                          </a:solidFill>
                          <a:latin typeface="Calibri" pitchFamily="34" charset="0"/>
                        </a:rPr>
                        <a:t>$55,400 </a:t>
                      </a:r>
                    </a:p>
                  </a:txBody>
                  <a:tcPr marL="9525" marR="9525" marT="9525" marB="0" anchor="b">
                    <a:lnL>
                      <a:noFill/>
                    </a:lnL>
                    <a:lnR>
                      <a:noFill/>
                    </a:lnR>
                    <a:lnT>
                      <a:noFill/>
                    </a:lnT>
                    <a:lnB>
                      <a:noFill/>
                    </a:lnB>
                  </a:tcPr>
                </a:tc>
                <a:tc>
                  <a:txBody>
                    <a:bodyPr/>
                    <a:lstStyle/>
                    <a:p>
                      <a:pPr algn="r" fontAlgn="b"/>
                      <a:r>
                        <a:rPr lang="en-US" sz="2000" b="0" i="0" u="none" strike="noStrike" dirty="0">
                          <a:solidFill>
                            <a:schemeClr val="tx2"/>
                          </a:solidFill>
                          <a:latin typeface="Calibri" pitchFamily="34" charset="0"/>
                        </a:rPr>
                        <a:t>$15,000 </a:t>
                      </a:r>
                    </a:p>
                  </a:txBody>
                  <a:tcPr marL="9525" marR="9525" marT="9525" marB="0" anchor="b">
                    <a:lnL>
                      <a:noFill/>
                    </a:lnL>
                    <a:lnR>
                      <a:noFill/>
                    </a:lnR>
                    <a:lnT>
                      <a:noFill/>
                    </a:lnT>
                    <a:lnB>
                      <a:noFill/>
                    </a:lnB>
                  </a:tcPr>
                </a:tc>
                <a:tc>
                  <a:txBody>
                    <a:bodyPr/>
                    <a:lstStyle/>
                    <a:p>
                      <a:pPr algn="r" fontAlgn="b"/>
                      <a:r>
                        <a:rPr lang="en-US" sz="2000" b="0" i="0" u="none" strike="noStrike" dirty="0">
                          <a:solidFill>
                            <a:schemeClr val="tx2"/>
                          </a:solidFill>
                          <a:latin typeface="Calibri" pitchFamily="34" charset="0"/>
                        </a:rPr>
                        <a:t>$37,000 </a:t>
                      </a:r>
                    </a:p>
                  </a:txBody>
                  <a:tcPr marL="9525" marR="9525" marT="9525" marB="0" anchor="b">
                    <a:lnL>
                      <a:noFill/>
                    </a:lnL>
                    <a:lnR>
                      <a:noFill/>
                    </a:lnR>
                    <a:lnT>
                      <a:noFill/>
                    </a:lnT>
                    <a:lnB>
                      <a:noFill/>
                    </a:lnB>
                  </a:tcPr>
                </a:tc>
                <a:extLst>
                  <a:ext uri="{0D108BD9-81ED-4DB2-BD59-A6C34878D82A}">
                    <a16:rowId xmlns:a16="http://schemas.microsoft.com/office/drawing/2014/main" val="10003"/>
                  </a:ext>
                </a:extLst>
              </a:tr>
              <a:tr h="299112">
                <a:tc>
                  <a:txBody>
                    <a:bodyPr/>
                    <a:lstStyle/>
                    <a:p>
                      <a:pPr algn="l" fontAlgn="b"/>
                      <a:endParaRPr lang="en-US" sz="2000" b="1" i="0" u="none" strike="noStrike" dirty="0">
                        <a:solidFill>
                          <a:srgbClr val="000000"/>
                        </a:solidFill>
                        <a:latin typeface="Calibri" pitchFamily="34" charset="0"/>
                      </a:endParaRPr>
                    </a:p>
                  </a:txBody>
                  <a:tcPr marL="9525" marR="9525" marT="9525" marB="0" anchor="b">
                    <a:lnL>
                      <a:noFill/>
                    </a:lnL>
                    <a:lnR>
                      <a:noFill/>
                    </a:lnR>
                    <a:lnT>
                      <a:noFill/>
                    </a:lnT>
                    <a:lnB>
                      <a:noFill/>
                    </a:lnB>
                    <a:solidFill>
                      <a:schemeClr val="bg2"/>
                    </a:solidFill>
                  </a:tcPr>
                </a:tc>
                <a:tc>
                  <a:txBody>
                    <a:bodyPr/>
                    <a:lstStyle/>
                    <a:p>
                      <a:pPr algn="l" fontAlgn="b"/>
                      <a:endParaRPr lang="en-US" sz="2000" b="0" i="0" u="none" strike="noStrike" dirty="0">
                        <a:solidFill>
                          <a:srgbClr val="000000"/>
                        </a:solidFill>
                        <a:latin typeface="Calibri" pitchFamily="34" charset="0"/>
                      </a:endParaRPr>
                    </a:p>
                  </a:txBody>
                  <a:tcPr marL="9525" marR="9525" marT="9525" marB="0" anchor="b">
                    <a:lnL>
                      <a:noFill/>
                    </a:lnL>
                    <a:lnR>
                      <a:noFill/>
                    </a:lnR>
                    <a:lnT>
                      <a:noFill/>
                    </a:lnT>
                    <a:lnB>
                      <a:noFill/>
                    </a:lnB>
                    <a:solidFill>
                      <a:schemeClr val="bg2"/>
                    </a:solidFill>
                  </a:tcPr>
                </a:tc>
                <a:tc>
                  <a:txBody>
                    <a:bodyPr/>
                    <a:lstStyle/>
                    <a:p>
                      <a:pPr algn="l" fontAlgn="b"/>
                      <a:endParaRPr lang="en-US" sz="2000" b="0" i="0" u="none" strike="noStrike" dirty="0">
                        <a:solidFill>
                          <a:srgbClr val="000000"/>
                        </a:solidFill>
                        <a:latin typeface="Calibri" pitchFamily="34" charset="0"/>
                      </a:endParaRPr>
                    </a:p>
                  </a:txBody>
                  <a:tcPr marL="9525" marR="9525" marT="9525" marB="0" anchor="b">
                    <a:lnL>
                      <a:noFill/>
                    </a:lnL>
                    <a:lnR>
                      <a:noFill/>
                    </a:lnR>
                    <a:lnT>
                      <a:noFill/>
                    </a:lnT>
                    <a:lnB>
                      <a:noFill/>
                    </a:lnB>
                    <a:solidFill>
                      <a:schemeClr val="bg2"/>
                    </a:solidFill>
                  </a:tcPr>
                </a:tc>
                <a:tc>
                  <a:txBody>
                    <a:bodyPr/>
                    <a:lstStyle/>
                    <a:p>
                      <a:pPr algn="l" fontAlgn="b"/>
                      <a:endParaRPr lang="en-US" sz="2000" b="0" i="0" u="none" strike="noStrike" dirty="0">
                        <a:solidFill>
                          <a:srgbClr val="000000"/>
                        </a:solidFill>
                        <a:latin typeface="Calibri" pitchFamily="34" charset="0"/>
                      </a:endParaRPr>
                    </a:p>
                  </a:txBody>
                  <a:tcPr marL="9525" marR="9525" marT="9525" marB="0" anchor="b">
                    <a:lnL>
                      <a:noFill/>
                    </a:lnL>
                    <a:lnR>
                      <a:noFill/>
                    </a:lnR>
                    <a:lnT>
                      <a:noFill/>
                    </a:lnT>
                    <a:lnB>
                      <a:noFill/>
                    </a:lnB>
                    <a:solidFill>
                      <a:schemeClr val="bg2"/>
                    </a:solidFill>
                  </a:tcPr>
                </a:tc>
                <a:extLst>
                  <a:ext uri="{0D108BD9-81ED-4DB2-BD59-A6C34878D82A}">
                    <a16:rowId xmlns:a16="http://schemas.microsoft.com/office/drawing/2014/main" val="10004"/>
                  </a:ext>
                </a:extLst>
              </a:tr>
              <a:tr h="299112">
                <a:tc>
                  <a:txBody>
                    <a:bodyPr/>
                    <a:lstStyle/>
                    <a:p>
                      <a:pPr algn="l" fontAlgn="b"/>
                      <a:r>
                        <a:rPr lang="en-US" sz="2000" b="1" i="0" u="none" strike="noStrike" dirty="0">
                          <a:solidFill>
                            <a:srgbClr val="000000"/>
                          </a:solidFill>
                          <a:latin typeface="Calibri" pitchFamily="34" charset="0"/>
                        </a:rPr>
                        <a:t>Merit</a:t>
                      </a:r>
                    </a:p>
                  </a:txBody>
                  <a:tcPr marL="9525" marR="9525" marT="9525" marB="0" anchor="b">
                    <a:lnL>
                      <a:noFill/>
                    </a:lnL>
                    <a:lnR>
                      <a:noFill/>
                    </a:lnR>
                    <a:lnT>
                      <a:noFill/>
                    </a:lnT>
                    <a:lnB>
                      <a:noFill/>
                    </a:lnB>
                    <a:solidFill>
                      <a:schemeClr val="bg1"/>
                    </a:solidFill>
                  </a:tcPr>
                </a:tc>
                <a:tc>
                  <a:txBody>
                    <a:bodyPr/>
                    <a:lstStyle/>
                    <a:p>
                      <a:pPr algn="r" fontAlgn="b"/>
                      <a:r>
                        <a:rPr lang="en-US" sz="2000" b="0" i="0" u="none" strike="noStrike" dirty="0">
                          <a:solidFill>
                            <a:srgbClr val="FF0000"/>
                          </a:solidFill>
                          <a:latin typeface="Calibri" pitchFamily="34" charset="0"/>
                        </a:rPr>
                        <a:t>$0 </a:t>
                      </a:r>
                    </a:p>
                  </a:txBody>
                  <a:tcPr marL="9525" marR="9525" marT="9525" marB="0" anchor="b">
                    <a:lnL>
                      <a:noFill/>
                    </a:lnL>
                    <a:lnR>
                      <a:noFill/>
                    </a:lnR>
                    <a:lnT>
                      <a:noFill/>
                    </a:lnT>
                    <a:lnB>
                      <a:noFill/>
                    </a:lnB>
                  </a:tcPr>
                </a:tc>
                <a:tc>
                  <a:txBody>
                    <a:bodyPr/>
                    <a:lstStyle/>
                    <a:p>
                      <a:pPr algn="r" fontAlgn="b"/>
                      <a:r>
                        <a:rPr lang="en-US" sz="2000" b="0" i="0" u="none" strike="noStrike" dirty="0">
                          <a:solidFill>
                            <a:srgbClr val="FF0000"/>
                          </a:solidFill>
                          <a:latin typeface="Calibri" pitchFamily="34" charset="0"/>
                        </a:rPr>
                        <a:t>$0 </a:t>
                      </a:r>
                    </a:p>
                  </a:txBody>
                  <a:tcPr marL="9525" marR="9525" marT="9525" marB="0" anchor="b">
                    <a:lnL>
                      <a:noFill/>
                    </a:lnL>
                    <a:lnR>
                      <a:noFill/>
                    </a:lnR>
                    <a:lnT>
                      <a:noFill/>
                    </a:lnT>
                    <a:lnB>
                      <a:noFill/>
                    </a:lnB>
                  </a:tcPr>
                </a:tc>
                <a:tc>
                  <a:txBody>
                    <a:bodyPr/>
                    <a:lstStyle/>
                    <a:p>
                      <a:pPr algn="r" fontAlgn="b"/>
                      <a:r>
                        <a:rPr lang="en-US" sz="2000" b="0" i="0" u="none" strike="noStrike" dirty="0">
                          <a:solidFill>
                            <a:srgbClr val="FF0000"/>
                          </a:solidFill>
                          <a:latin typeface="Calibri" pitchFamily="34" charset="0"/>
                        </a:rPr>
                        <a:t>$20,000 </a:t>
                      </a:r>
                    </a:p>
                  </a:txBody>
                  <a:tcPr marL="9525" marR="9525" marT="9525" marB="0" anchor="b">
                    <a:lnL>
                      <a:noFill/>
                    </a:lnL>
                    <a:lnR>
                      <a:noFill/>
                    </a:lnR>
                    <a:lnT>
                      <a:noFill/>
                    </a:lnT>
                    <a:lnB>
                      <a:noFill/>
                    </a:lnB>
                  </a:tcPr>
                </a:tc>
                <a:extLst>
                  <a:ext uri="{0D108BD9-81ED-4DB2-BD59-A6C34878D82A}">
                    <a16:rowId xmlns:a16="http://schemas.microsoft.com/office/drawing/2014/main" val="10005"/>
                  </a:ext>
                </a:extLst>
              </a:tr>
              <a:tr h="299112">
                <a:tc>
                  <a:txBody>
                    <a:bodyPr/>
                    <a:lstStyle/>
                    <a:p>
                      <a:pPr algn="l" fontAlgn="b"/>
                      <a:r>
                        <a:rPr lang="en-US" sz="2000" b="1" i="0" u="none" strike="noStrike" dirty="0">
                          <a:solidFill>
                            <a:srgbClr val="000000"/>
                          </a:solidFill>
                          <a:latin typeface="Calibri" pitchFamily="34" charset="0"/>
                        </a:rPr>
                        <a:t>Grant</a:t>
                      </a:r>
                    </a:p>
                  </a:txBody>
                  <a:tcPr marL="9525" marR="9525" marT="9525" marB="0" anchor="b">
                    <a:lnL>
                      <a:noFill/>
                    </a:lnL>
                    <a:lnR>
                      <a:noFill/>
                    </a:lnR>
                    <a:lnT>
                      <a:noFill/>
                    </a:lnT>
                    <a:lnB>
                      <a:noFill/>
                    </a:lnB>
                    <a:solidFill>
                      <a:schemeClr val="bg1"/>
                    </a:solidFill>
                  </a:tcPr>
                </a:tc>
                <a:tc>
                  <a:txBody>
                    <a:bodyPr/>
                    <a:lstStyle/>
                    <a:p>
                      <a:pPr algn="r" fontAlgn="b"/>
                      <a:r>
                        <a:rPr lang="en-US" sz="2000" b="0" i="0" u="none" strike="noStrike" dirty="0">
                          <a:solidFill>
                            <a:srgbClr val="FF0000"/>
                          </a:solidFill>
                          <a:latin typeface="Calibri" pitchFamily="34" charset="0"/>
                        </a:rPr>
                        <a:t>$52,900 </a:t>
                      </a:r>
                    </a:p>
                  </a:txBody>
                  <a:tcPr marL="9525" marR="9525" marT="9525" marB="0" anchor="b">
                    <a:lnL>
                      <a:noFill/>
                    </a:lnL>
                    <a:lnR>
                      <a:noFill/>
                    </a:lnR>
                    <a:lnT>
                      <a:noFill/>
                    </a:lnT>
                    <a:lnB>
                      <a:noFill/>
                    </a:lnB>
                  </a:tcPr>
                </a:tc>
                <a:tc>
                  <a:txBody>
                    <a:bodyPr/>
                    <a:lstStyle/>
                    <a:p>
                      <a:pPr algn="r" fontAlgn="b"/>
                      <a:r>
                        <a:rPr lang="en-US" sz="2000" b="0" i="0" u="none" strike="noStrike" dirty="0">
                          <a:solidFill>
                            <a:srgbClr val="FF0000"/>
                          </a:solidFill>
                          <a:latin typeface="Calibri" pitchFamily="34" charset="0"/>
                        </a:rPr>
                        <a:t>$7,500 </a:t>
                      </a:r>
                    </a:p>
                  </a:txBody>
                  <a:tcPr marL="9525" marR="9525" marT="9525" marB="0" anchor="b">
                    <a:lnL>
                      <a:noFill/>
                    </a:lnL>
                    <a:lnR>
                      <a:noFill/>
                    </a:lnR>
                    <a:lnT>
                      <a:noFill/>
                    </a:lnT>
                    <a:lnB>
                      <a:noFill/>
                    </a:lnB>
                  </a:tcPr>
                </a:tc>
                <a:tc>
                  <a:txBody>
                    <a:bodyPr/>
                    <a:lstStyle/>
                    <a:p>
                      <a:pPr algn="r" fontAlgn="b"/>
                      <a:r>
                        <a:rPr lang="en-US" sz="2000" b="0" i="0" u="none" strike="noStrike" dirty="0">
                          <a:solidFill>
                            <a:srgbClr val="FF0000"/>
                          </a:solidFill>
                          <a:latin typeface="Calibri" pitchFamily="34" charset="0"/>
                        </a:rPr>
                        <a:t>$4,500 </a:t>
                      </a:r>
                    </a:p>
                  </a:txBody>
                  <a:tcPr marL="9525" marR="9525" marT="9525" marB="0" anchor="b">
                    <a:lnL>
                      <a:noFill/>
                    </a:lnL>
                    <a:lnR>
                      <a:noFill/>
                    </a:lnR>
                    <a:lnT>
                      <a:noFill/>
                    </a:lnT>
                    <a:lnB>
                      <a:noFill/>
                    </a:lnB>
                  </a:tcPr>
                </a:tc>
                <a:extLst>
                  <a:ext uri="{0D108BD9-81ED-4DB2-BD59-A6C34878D82A}">
                    <a16:rowId xmlns:a16="http://schemas.microsoft.com/office/drawing/2014/main" val="10006"/>
                  </a:ext>
                </a:extLst>
              </a:tr>
              <a:tr h="299112">
                <a:tc>
                  <a:txBody>
                    <a:bodyPr/>
                    <a:lstStyle/>
                    <a:p>
                      <a:pPr algn="l" fontAlgn="b"/>
                      <a:r>
                        <a:rPr lang="en-US" sz="2000" b="1" i="0" u="none" strike="noStrike" dirty="0">
                          <a:solidFill>
                            <a:srgbClr val="000000"/>
                          </a:solidFill>
                          <a:latin typeface="Calibri" pitchFamily="34" charset="0"/>
                        </a:rPr>
                        <a:t>Loan</a:t>
                      </a:r>
                    </a:p>
                  </a:txBody>
                  <a:tcPr marL="9525" marR="9525" marT="9525" marB="0" anchor="b">
                    <a:lnL>
                      <a:noFill/>
                    </a:lnL>
                    <a:lnR>
                      <a:noFill/>
                    </a:lnR>
                    <a:lnT>
                      <a:noFill/>
                    </a:lnT>
                    <a:lnB>
                      <a:noFill/>
                    </a:lnB>
                    <a:solidFill>
                      <a:schemeClr val="bg1"/>
                    </a:solidFill>
                  </a:tcPr>
                </a:tc>
                <a:tc>
                  <a:txBody>
                    <a:bodyPr/>
                    <a:lstStyle/>
                    <a:p>
                      <a:pPr algn="r" fontAlgn="b"/>
                      <a:r>
                        <a:rPr lang="en-US" sz="2000" b="0" i="0" u="none" strike="noStrike" dirty="0">
                          <a:solidFill>
                            <a:srgbClr val="FF0000"/>
                          </a:solidFill>
                          <a:latin typeface="Calibri" pitchFamily="34" charset="0"/>
                        </a:rPr>
                        <a:t>$0 </a:t>
                      </a:r>
                    </a:p>
                  </a:txBody>
                  <a:tcPr marL="9525" marR="9525" marT="9525" marB="0" anchor="b">
                    <a:lnL>
                      <a:noFill/>
                    </a:lnL>
                    <a:lnR>
                      <a:noFill/>
                    </a:lnR>
                    <a:lnT>
                      <a:noFill/>
                    </a:lnT>
                    <a:lnB>
                      <a:noFill/>
                    </a:lnB>
                  </a:tcPr>
                </a:tc>
                <a:tc>
                  <a:txBody>
                    <a:bodyPr/>
                    <a:lstStyle/>
                    <a:p>
                      <a:pPr algn="r" fontAlgn="b"/>
                      <a:r>
                        <a:rPr lang="en-US" sz="2000" b="0" i="0" u="none" strike="noStrike" dirty="0">
                          <a:solidFill>
                            <a:srgbClr val="FF0000"/>
                          </a:solidFill>
                          <a:latin typeface="Calibri" pitchFamily="34" charset="0"/>
                        </a:rPr>
                        <a:t>$5,500 </a:t>
                      </a:r>
                    </a:p>
                  </a:txBody>
                  <a:tcPr marL="9525" marR="9525" marT="9525" marB="0" anchor="b">
                    <a:lnL>
                      <a:noFill/>
                    </a:lnL>
                    <a:lnR>
                      <a:noFill/>
                    </a:lnR>
                    <a:lnT>
                      <a:noFill/>
                    </a:lnT>
                    <a:lnB>
                      <a:noFill/>
                    </a:lnB>
                  </a:tcPr>
                </a:tc>
                <a:tc>
                  <a:txBody>
                    <a:bodyPr/>
                    <a:lstStyle/>
                    <a:p>
                      <a:pPr algn="r" fontAlgn="b"/>
                      <a:r>
                        <a:rPr lang="en-US" sz="2000" b="0" i="0" u="none" strike="noStrike" dirty="0">
                          <a:solidFill>
                            <a:srgbClr val="FF0000"/>
                          </a:solidFill>
                          <a:latin typeface="Calibri" pitchFamily="34" charset="0"/>
                        </a:rPr>
                        <a:t>$5,500 </a:t>
                      </a:r>
                    </a:p>
                  </a:txBody>
                  <a:tcPr marL="9525" marR="9525" marT="9525" marB="0" anchor="b">
                    <a:lnL>
                      <a:noFill/>
                    </a:lnL>
                    <a:lnR>
                      <a:noFill/>
                    </a:lnR>
                    <a:lnT>
                      <a:noFill/>
                    </a:lnT>
                    <a:lnB>
                      <a:noFill/>
                    </a:lnB>
                  </a:tcPr>
                </a:tc>
                <a:extLst>
                  <a:ext uri="{0D108BD9-81ED-4DB2-BD59-A6C34878D82A}">
                    <a16:rowId xmlns:a16="http://schemas.microsoft.com/office/drawing/2014/main" val="10007"/>
                  </a:ext>
                </a:extLst>
              </a:tr>
              <a:tr h="299112">
                <a:tc>
                  <a:txBody>
                    <a:bodyPr/>
                    <a:lstStyle/>
                    <a:p>
                      <a:pPr algn="l" fontAlgn="b"/>
                      <a:r>
                        <a:rPr lang="en-US" sz="2000" b="1" i="0" u="none" strike="noStrike" dirty="0">
                          <a:solidFill>
                            <a:srgbClr val="000000"/>
                          </a:solidFill>
                          <a:latin typeface="Calibri" pitchFamily="34" charset="0"/>
                        </a:rPr>
                        <a:t>Work Study</a:t>
                      </a:r>
                    </a:p>
                  </a:txBody>
                  <a:tcPr marL="9525" marR="9525" marT="9525" marB="0" anchor="b">
                    <a:lnL>
                      <a:noFill/>
                    </a:lnL>
                    <a:lnR>
                      <a:noFill/>
                    </a:lnR>
                    <a:lnT>
                      <a:noFill/>
                    </a:lnT>
                    <a:lnB>
                      <a:noFill/>
                    </a:lnB>
                    <a:solidFill>
                      <a:schemeClr val="bg1"/>
                    </a:solidFill>
                  </a:tcPr>
                </a:tc>
                <a:tc>
                  <a:txBody>
                    <a:bodyPr/>
                    <a:lstStyle/>
                    <a:p>
                      <a:pPr algn="r" fontAlgn="b"/>
                      <a:r>
                        <a:rPr lang="en-US" sz="2000" b="0" i="0" u="none" strike="noStrike" dirty="0">
                          <a:solidFill>
                            <a:srgbClr val="FF0000"/>
                          </a:solidFill>
                          <a:latin typeface="Calibri" pitchFamily="34" charset="0"/>
                        </a:rPr>
                        <a:t>$2,500 </a:t>
                      </a:r>
                    </a:p>
                  </a:txBody>
                  <a:tcPr marL="9525" marR="9525" marT="9525" marB="0" anchor="b">
                    <a:lnL>
                      <a:noFill/>
                    </a:lnL>
                    <a:lnR>
                      <a:noFill/>
                    </a:lnR>
                    <a:lnT>
                      <a:noFill/>
                    </a:lnT>
                    <a:lnB>
                      <a:noFill/>
                    </a:lnB>
                  </a:tcPr>
                </a:tc>
                <a:tc>
                  <a:txBody>
                    <a:bodyPr/>
                    <a:lstStyle/>
                    <a:p>
                      <a:pPr algn="r" fontAlgn="b"/>
                      <a:r>
                        <a:rPr lang="en-US" sz="2000" b="0" i="0" u="none" strike="noStrike" dirty="0">
                          <a:solidFill>
                            <a:srgbClr val="FF0000"/>
                          </a:solidFill>
                          <a:latin typeface="Calibri" pitchFamily="34" charset="0"/>
                        </a:rPr>
                        <a:t>$2,000 </a:t>
                      </a:r>
                    </a:p>
                  </a:txBody>
                  <a:tcPr marL="9525" marR="9525" marT="9525" marB="0" anchor="b">
                    <a:lnL>
                      <a:noFill/>
                    </a:lnL>
                    <a:lnR>
                      <a:noFill/>
                    </a:lnR>
                    <a:lnT>
                      <a:noFill/>
                    </a:lnT>
                    <a:lnB>
                      <a:noFill/>
                    </a:lnB>
                  </a:tcPr>
                </a:tc>
                <a:tc>
                  <a:txBody>
                    <a:bodyPr/>
                    <a:lstStyle/>
                    <a:p>
                      <a:pPr algn="r" fontAlgn="b"/>
                      <a:r>
                        <a:rPr lang="en-US" sz="2000" b="0" i="0" u="none" strike="noStrike" dirty="0">
                          <a:solidFill>
                            <a:srgbClr val="FF0000"/>
                          </a:solidFill>
                          <a:latin typeface="Calibri" pitchFamily="34" charset="0"/>
                        </a:rPr>
                        <a:t>$2,000 </a:t>
                      </a:r>
                    </a:p>
                  </a:txBody>
                  <a:tcPr marL="9525" marR="9525" marT="9525" marB="0" anchor="b">
                    <a:lnL>
                      <a:noFill/>
                    </a:lnL>
                    <a:lnR>
                      <a:noFill/>
                    </a:lnR>
                    <a:lnT>
                      <a:noFill/>
                    </a:lnT>
                    <a:lnB>
                      <a:noFill/>
                    </a:lnB>
                  </a:tcPr>
                </a:tc>
                <a:extLst>
                  <a:ext uri="{0D108BD9-81ED-4DB2-BD59-A6C34878D82A}">
                    <a16:rowId xmlns:a16="http://schemas.microsoft.com/office/drawing/2014/main" val="10008"/>
                  </a:ext>
                </a:extLst>
              </a:tr>
              <a:tr h="299112">
                <a:tc>
                  <a:txBody>
                    <a:bodyPr/>
                    <a:lstStyle/>
                    <a:p>
                      <a:pPr algn="l" fontAlgn="b"/>
                      <a:endParaRPr lang="en-US" sz="2000" b="1" i="0" u="none" strike="noStrike" dirty="0">
                        <a:solidFill>
                          <a:srgbClr val="000000"/>
                        </a:solidFill>
                        <a:latin typeface="Calibri" pitchFamily="34" charset="0"/>
                      </a:endParaRPr>
                    </a:p>
                  </a:txBody>
                  <a:tcPr marL="9525" marR="9525" marT="9525" marB="0" anchor="b">
                    <a:lnL>
                      <a:noFill/>
                    </a:lnL>
                    <a:lnR>
                      <a:noFill/>
                    </a:lnR>
                    <a:lnT>
                      <a:noFill/>
                    </a:lnT>
                    <a:lnB>
                      <a:noFill/>
                    </a:lnB>
                    <a:solidFill>
                      <a:schemeClr val="bg2"/>
                    </a:solidFill>
                  </a:tcPr>
                </a:tc>
                <a:tc>
                  <a:txBody>
                    <a:bodyPr/>
                    <a:lstStyle/>
                    <a:p>
                      <a:pPr algn="l" fontAlgn="b"/>
                      <a:endParaRPr lang="en-US" sz="2000" b="0" i="0" u="none" strike="noStrike" dirty="0">
                        <a:solidFill>
                          <a:srgbClr val="000000"/>
                        </a:solidFill>
                        <a:latin typeface="Calibri" pitchFamily="34" charset="0"/>
                      </a:endParaRPr>
                    </a:p>
                  </a:txBody>
                  <a:tcPr marL="9525" marR="9525" marT="9525" marB="0" anchor="b">
                    <a:lnL>
                      <a:noFill/>
                    </a:lnL>
                    <a:lnR>
                      <a:noFill/>
                    </a:lnR>
                    <a:lnT>
                      <a:noFill/>
                    </a:lnT>
                    <a:lnB>
                      <a:noFill/>
                    </a:lnB>
                    <a:solidFill>
                      <a:schemeClr val="bg2"/>
                    </a:solidFill>
                  </a:tcPr>
                </a:tc>
                <a:tc>
                  <a:txBody>
                    <a:bodyPr/>
                    <a:lstStyle/>
                    <a:p>
                      <a:pPr algn="l" fontAlgn="b"/>
                      <a:endParaRPr lang="en-US" sz="2000" b="0" i="0" u="none" strike="noStrike" dirty="0">
                        <a:solidFill>
                          <a:srgbClr val="000000"/>
                        </a:solidFill>
                        <a:latin typeface="Calibri" pitchFamily="34" charset="0"/>
                      </a:endParaRPr>
                    </a:p>
                  </a:txBody>
                  <a:tcPr marL="9525" marR="9525" marT="9525" marB="0" anchor="b">
                    <a:lnL>
                      <a:noFill/>
                    </a:lnL>
                    <a:lnR>
                      <a:noFill/>
                    </a:lnR>
                    <a:lnT>
                      <a:noFill/>
                    </a:lnT>
                    <a:lnB>
                      <a:noFill/>
                    </a:lnB>
                    <a:solidFill>
                      <a:schemeClr val="bg2"/>
                    </a:solidFill>
                  </a:tcPr>
                </a:tc>
                <a:tc>
                  <a:txBody>
                    <a:bodyPr/>
                    <a:lstStyle/>
                    <a:p>
                      <a:pPr algn="l" fontAlgn="b"/>
                      <a:endParaRPr lang="en-US" sz="2000" b="0" i="0" u="none" strike="noStrike" dirty="0">
                        <a:solidFill>
                          <a:srgbClr val="000000"/>
                        </a:solidFill>
                        <a:latin typeface="Calibri" pitchFamily="34" charset="0"/>
                      </a:endParaRPr>
                    </a:p>
                  </a:txBody>
                  <a:tcPr marL="9525" marR="9525" marT="9525" marB="0" anchor="b">
                    <a:lnL>
                      <a:noFill/>
                    </a:lnL>
                    <a:lnR>
                      <a:noFill/>
                    </a:lnR>
                    <a:lnT>
                      <a:noFill/>
                    </a:lnT>
                    <a:lnB>
                      <a:noFill/>
                    </a:lnB>
                    <a:solidFill>
                      <a:schemeClr val="bg2"/>
                    </a:solidFill>
                  </a:tcPr>
                </a:tc>
                <a:extLst>
                  <a:ext uri="{0D108BD9-81ED-4DB2-BD59-A6C34878D82A}">
                    <a16:rowId xmlns:a16="http://schemas.microsoft.com/office/drawing/2014/main" val="10009"/>
                  </a:ext>
                </a:extLst>
              </a:tr>
              <a:tr h="299112">
                <a:tc>
                  <a:txBody>
                    <a:bodyPr/>
                    <a:lstStyle/>
                    <a:p>
                      <a:pPr algn="l" fontAlgn="b"/>
                      <a:r>
                        <a:rPr lang="en-US" sz="2000" b="1" i="0" u="none" strike="noStrike" dirty="0">
                          <a:solidFill>
                            <a:srgbClr val="000000"/>
                          </a:solidFill>
                          <a:latin typeface="Calibri" pitchFamily="34" charset="0"/>
                        </a:rPr>
                        <a:t>Total Aid</a:t>
                      </a:r>
                    </a:p>
                  </a:txBody>
                  <a:tcPr marL="9525" marR="9525" marT="9525" marB="0" anchor="b">
                    <a:lnL>
                      <a:noFill/>
                    </a:lnL>
                    <a:lnR>
                      <a:noFill/>
                    </a:lnR>
                    <a:lnT>
                      <a:noFill/>
                    </a:lnT>
                    <a:lnB>
                      <a:noFill/>
                    </a:lnB>
                    <a:solidFill>
                      <a:schemeClr val="bg1"/>
                    </a:solidFill>
                  </a:tcPr>
                </a:tc>
                <a:tc>
                  <a:txBody>
                    <a:bodyPr/>
                    <a:lstStyle/>
                    <a:p>
                      <a:pPr algn="r" fontAlgn="b"/>
                      <a:r>
                        <a:rPr lang="en-US" sz="2000" b="0" i="0" u="none" strike="noStrike" dirty="0">
                          <a:solidFill>
                            <a:srgbClr val="FF0000"/>
                          </a:solidFill>
                          <a:latin typeface="Calibri" pitchFamily="34" charset="0"/>
                        </a:rPr>
                        <a:t>$55,400 </a:t>
                      </a:r>
                    </a:p>
                  </a:txBody>
                  <a:tcPr marL="9525" marR="9525" marT="9525" marB="0" anchor="b">
                    <a:lnL>
                      <a:noFill/>
                    </a:lnL>
                    <a:lnR>
                      <a:noFill/>
                    </a:lnR>
                    <a:lnT>
                      <a:noFill/>
                    </a:lnT>
                    <a:lnB>
                      <a:noFill/>
                    </a:lnB>
                  </a:tcPr>
                </a:tc>
                <a:tc>
                  <a:txBody>
                    <a:bodyPr/>
                    <a:lstStyle/>
                    <a:p>
                      <a:pPr algn="r" fontAlgn="b"/>
                      <a:r>
                        <a:rPr lang="en-US" sz="2000" b="0" i="0" u="none" strike="noStrike" dirty="0">
                          <a:solidFill>
                            <a:srgbClr val="FF0000"/>
                          </a:solidFill>
                          <a:latin typeface="Calibri" pitchFamily="34" charset="0"/>
                        </a:rPr>
                        <a:t>$15,000 </a:t>
                      </a:r>
                    </a:p>
                  </a:txBody>
                  <a:tcPr marL="9525" marR="9525" marT="9525" marB="0" anchor="b">
                    <a:lnL>
                      <a:noFill/>
                    </a:lnL>
                    <a:lnR>
                      <a:noFill/>
                    </a:lnR>
                    <a:lnT>
                      <a:noFill/>
                    </a:lnT>
                    <a:lnB>
                      <a:noFill/>
                    </a:lnB>
                  </a:tcPr>
                </a:tc>
                <a:tc>
                  <a:txBody>
                    <a:bodyPr/>
                    <a:lstStyle/>
                    <a:p>
                      <a:pPr algn="r" fontAlgn="b"/>
                      <a:r>
                        <a:rPr lang="en-US" sz="2000" b="0" i="0" u="none" strike="noStrike" dirty="0">
                          <a:solidFill>
                            <a:srgbClr val="FF0000"/>
                          </a:solidFill>
                          <a:latin typeface="Calibri" pitchFamily="34" charset="0"/>
                        </a:rPr>
                        <a:t>$32,000 </a:t>
                      </a:r>
                    </a:p>
                  </a:txBody>
                  <a:tcPr marL="9525" marR="9525" marT="9525" marB="0" anchor="b">
                    <a:lnL>
                      <a:noFill/>
                    </a:lnL>
                    <a:lnR>
                      <a:noFill/>
                    </a:lnR>
                    <a:lnT>
                      <a:noFill/>
                    </a:lnT>
                    <a:lnB>
                      <a:noFill/>
                    </a:lnB>
                  </a:tcPr>
                </a:tc>
                <a:extLst>
                  <a:ext uri="{0D108BD9-81ED-4DB2-BD59-A6C34878D82A}">
                    <a16:rowId xmlns:a16="http://schemas.microsoft.com/office/drawing/2014/main" val="10010"/>
                  </a:ext>
                </a:extLst>
              </a:tr>
              <a:tr h="299112">
                <a:tc>
                  <a:txBody>
                    <a:bodyPr/>
                    <a:lstStyle/>
                    <a:p>
                      <a:pPr algn="l" fontAlgn="b"/>
                      <a:r>
                        <a:rPr lang="en-US" sz="2000" b="1" i="0" u="none" strike="noStrike" dirty="0">
                          <a:solidFill>
                            <a:srgbClr val="000000"/>
                          </a:solidFill>
                          <a:latin typeface="Calibri" pitchFamily="34" charset="0"/>
                        </a:rPr>
                        <a:t>Unmet Need</a:t>
                      </a:r>
                    </a:p>
                  </a:txBody>
                  <a:tcPr marL="9525" marR="9525" marT="9525" marB="0" anchor="b">
                    <a:lnL>
                      <a:noFill/>
                    </a:lnL>
                    <a:lnR>
                      <a:noFill/>
                    </a:lnR>
                    <a:lnT>
                      <a:noFill/>
                    </a:lnT>
                    <a:lnB>
                      <a:noFill/>
                    </a:lnB>
                    <a:solidFill>
                      <a:schemeClr val="bg1"/>
                    </a:solidFill>
                  </a:tcPr>
                </a:tc>
                <a:tc>
                  <a:txBody>
                    <a:bodyPr/>
                    <a:lstStyle/>
                    <a:p>
                      <a:pPr algn="r" fontAlgn="b"/>
                      <a:r>
                        <a:rPr lang="en-US" sz="2000" b="0" i="0" u="none" strike="noStrike" dirty="0">
                          <a:solidFill>
                            <a:srgbClr val="FF0000"/>
                          </a:solidFill>
                          <a:latin typeface="Calibri" pitchFamily="34" charset="0"/>
                        </a:rPr>
                        <a:t>$0 </a:t>
                      </a:r>
                    </a:p>
                  </a:txBody>
                  <a:tcPr marL="9525" marR="9525" marT="9525" marB="0" anchor="b">
                    <a:lnL>
                      <a:noFill/>
                    </a:lnL>
                    <a:lnR>
                      <a:noFill/>
                    </a:lnR>
                    <a:lnT>
                      <a:noFill/>
                    </a:lnT>
                    <a:lnB>
                      <a:noFill/>
                    </a:lnB>
                  </a:tcPr>
                </a:tc>
                <a:tc>
                  <a:txBody>
                    <a:bodyPr/>
                    <a:lstStyle/>
                    <a:p>
                      <a:pPr algn="r" fontAlgn="b"/>
                      <a:r>
                        <a:rPr lang="en-US" sz="2000" b="0" i="0" u="none" strike="noStrike" dirty="0">
                          <a:solidFill>
                            <a:srgbClr val="FF0000"/>
                          </a:solidFill>
                          <a:latin typeface="Calibri" pitchFamily="34" charset="0"/>
                        </a:rPr>
                        <a:t>$0 </a:t>
                      </a:r>
                    </a:p>
                  </a:txBody>
                  <a:tcPr marL="9525" marR="9525" marT="9525" marB="0" anchor="b">
                    <a:lnL>
                      <a:noFill/>
                    </a:lnL>
                    <a:lnR>
                      <a:noFill/>
                    </a:lnR>
                    <a:lnT>
                      <a:noFill/>
                    </a:lnT>
                    <a:lnB>
                      <a:noFill/>
                    </a:lnB>
                  </a:tcPr>
                </a:tc>
                <a:tc>
                  <a:txBody>
                    <a:bodyPr/>
                    <a:lstStyle/>
                    <a:p>
                      <a:pPr algn="r" fontAlgn="b"/>
                      <a:r>
                        <a:rPr lang="en-US" sz="2000" b="0" i="0" u="none" strike="noStrike" dirty="0">
                          <a:solidFill>
                            <a:srgbClr val="FF0000"/>
                          </a:solidFill>
                          <a:latin typeface="Calibri" pitchFamily="34" charset="0"/>
                        </a:rPr>
                        <a:t>$5,000 </a:t>
                      </a:r>
                    </a:p>
                  </a:txBody>
                  <a:tcPr marL="9525" marR="9525" marT="9525" marB="0" anchor="b">
                    <a:lnL>
                      <a:noFill/>
                    </a:lnL>
                    <a:lnR>
                      <a:noFill/>
                    </a:lnR>
                    <a:lnT>
                      <a:noFill/>
                    </a:lnT>
                    <a:lnB>
                      <a:noFill/>
                    </a:lnB>
                  </a:tcPr>
                </a:tc>
                <a:extLst>
                  <a:ext uri="{0D108BD9-81ED-4DB2-BD59-A6C34878D82A}">
                    <a16:rowId xmlns:a16="http://schemas.microsoft.com/office/drawing/2014/main" val="10011"/>
                  </a:ext>
                </a:extLst>
              </a:tr>
              <a:tr h="299112">
                <a:tc>
                  <a:txBody>
                    <a:bodyPr/>
                    <a:lstStyle/>
                    <a:p>
                      <a:pPr algn="l" fontAlgn="b"/>
                      <a:endParaRPr lang="en-US" sz="2000" b="1" i="0" u="none" strike="noStrike" dirty="0">
                        <a:solidFill>
                          <a:srgbClr val="000000"/>
                        </a:solidFill>
                        <a:latin typeface="Calibri" pitchFamily="34" charset="0"/>
                      </a:endParaRPr>
                    </a:p>
                  </a:txBody>
                  <a:tcPr marL="9525" marR="9525" marT="9525" marB="0" anchor="b">
                    <a:lnL>
                      <a:noFill/>
                    </a:lnL>
                    <a:lnR>
                      <a:noFill/>
                    </a:lnR>
                    <a:lnT>
                      <a:noFill/>
                    </a:lnT>
                    <a:lnB>
                      <a:noFill/>
                    </a:lnB>
                    <a:solidFill>
                      <a:schemeClr val="bg2"/>
                    </a:solidFill>
                  </a:tcPr>
                </a:tc>
                <a:tc>
                  <a:txBody>
                    <a:bodyPr/>
                    <a:lstStyle/>
                    <a:p>
                      <a:pPr algn="l" fontAlgn="b"/>
                      <a:endParaRPr lang="en-US" sz="2000" b="0" i="0" u="none" strike="noStrike" dirty="0">
                        <a:solidFill>
                          <a:srgbClr val="000000"/>
                        </a:solidFill>
                        <a:latin typeface="Calibri" pitchFamily="34" charset="0"/>
                      </a:endParaRPr>
                    </a:p>
                  </a:txBody>
                  <a:tcPr marL="9525" marR="9525" marT="9525" marB="0" anchor="b">
                    <a:lnL>
                      <a:noFill/>
                    </a:lnL>
                    <a:lnR>
                      <a:noFill/>
                    </a:lnR>
                    <a:lnT>
                      <a:noFill/>
                    </a:lnT>
                    <a:lnB>
                      <a:noFill/>
                    </a:lnB>
                    <a:solidFill>
                      <a:schemeClr val="bg2"/>
                    </a:solidFill>
                  </a:tcPr>
                </a:tc>
                <a:tc>
                  <a:txBody>
                    <a:bodyPr/>
                    <a:lstStyle/>
                    <a:p>
                      <a:pPr algn="l" fontAlgn="b"/>
                      <a:endParaRPr lang="en-US" sz="2000" b="0" i="0" u="none" strike="noStrike" dirty="0">
                        <a:solidFill>
                          <a:srgbClr val="000000"/>
                        </a:solidFill>
                        <a:latin typeface="Calibri" pitchFamily="34" charset="0"/>
                      </a:endParaRPr>
                    </a:p>
                  </a:txBody>
                  <a:tcPr marL="9525" marR="9525" marT="9525" marB="0" anchor="b">
                    <a:lnL>
                      <a:noFill/>
                    </a:lnL>
                    <a:lnR>
                      <a:noFill/>
                    </a:lnR>
                    <a:lnT>
                      <a:noFill/>
                    </a:lnT>
                    <a:lnB>
                      <a:noFill/>
                    </a:lnB>
                    <a:solidFill>
                      <a:schemeClr val="bg2"/>
                    </a:solidFill>
                  </a:tcPr>
                </a:tc>
                <a:tc>
                  <a:txBody>
                    <a:bodyPr/>
                    <a:lstStyle/>
                    <a:p>
                      <a:pPr algn="l" fontAlgn="b"/>
                      <a:endParaRPr lang="en-US" sz="2000" b="0" i="0" u="none" strike="noStrike" dirty="0">
                        <a:solidFill>
                          <a:srgbClr val="000000"/>
                        </a:solidFill>
                        <a:latin typeface="Calibri" pitchFamily="34" charset="0"/>
                      </a:endParaRPr>
                    </a:p>
                  </a:txBody>
                  <a:tcPr marL="9525" marR="9525" marT="9525" marB="0" anchor="b">
                    <a:lnL>
                      <a:noFill/>
                    </a:lnL>
                    <a:lnR>
                      <a:noFill/>
                    </a:lnR>
                    <a:lnT>
                      <a:noFill/>
                    </a:lnT>
                    <a:lnB>
                      <a:noFill/>
                    </a:lnB>
                    <a:solidFill>
                      <a:schemeClr val="bg2"/>
                    </a:solidFill>
                  </a:tcPr>
                </a:tc>
                <a:extLst>
                  <a:ext uri="{0D108BD9-81ED-4DB2-BD59-A6C34878D82A}">
                    <a16:rowId xmlns:a16="http://schemas.microsoft.com/office/drawing/2014/main" val="10012"/>
                  </a:ext>
                </a:extLst>
              </a:tr>
              <a:tr h="531150">
                <a:tc>
                  <a:txBody>
                    <a:bodyPr/>
                    <a:lstStyle/>
                    <a:p>
                      <a:pPr algn="l" fontAlgn="b"/>
                      <a:r>
                        <a:rPr lang="en-US" sz="2000" b="1" i="0" u="none" strike="noStrike" dirty="0">
                          <a:solidFill>
                            <a:srgbClr val="000000"/>
                          </a:solidFill>
                          <a:latin typeface="Calibri" pitchFamily="34" charset="0"/>
                        </a:rPr>
                        <a:t>Total Paid</a:t>
                      </a:r>
                    </a:p>
                  </a:txBody>
                  <a:tcPr marL="9525" marR="9525" marT="9525" marB="0" anchor="b">
                    <a:lnL>
                      <a:noFill/>
                    </a:lnL>
                    <a:lnR>
                      <a:noFill/>
                    </a:lnR>
                    <a:lnT>
                      <a:noFill/>
                    </a:lnT>
                    <a:lnB>
                      <a:noFill/>
                    </a:lnB>
                    <a:solidFill>
                      <a:schemeClr val="bg1"/>
                    </a:solidFill>
                  </a:tcPr>
                </a:tc>
                <a:tc>
                  <a:txBody>
                    <a:bodyPr/>
                    <a:lstStyle/>
                    <a:p>
                      <a:pPr algn="r" fontAlgn="b"/>
                      <a:r>
                        <a:rPr lang="en-US" sz="1800" b="1" i="0" u="none" strike="noStrike" dirty="0">
                          <a:solidFill>
                            <a:srgbClr val="000000"/>
                          </a:solidFill>
                          <a:latin typeface="Calibri" pitchFamily="34" charset="0"/>
                        </a:rPr>
                        <a:t>$20,000 </a:t>
                      </a:r>
                    </a:p>
                  </a:txBody>
                  <a:tcPr marL="9525" marR="9525" marT="9525" marB="0" anchor="b">
                    <a:lnL>
                      <a:noFill/>
                    </a:lnL>
                    <a:lnR>
                      <a:noFill/>
                    </a:lnR>
                    <a:lnT>
                      <a:noFill/>
                    </a:lnT>
                    <a:lnB>
                      <a:noFill/>
                    </a:lnB>
                  </a:tcPr>
                </a:tc>
                <a:tc>
                  <a:txBody>
                    <a:bodyPr/>
                    <a:lstStyle/>
                    <a:p>
                      <a:pPr algn="r" fontAlgn="b"/>
                      <a:r>
                        <a:rPr lang="en-US" sz="1800" b="1" i="0" u="none" strike="noStrike" dirty="0">
                          <a:solidFill>
                            <a:srgbClr val="000000"/>
                          </a:solidFill>
                          <a:latin typeface="Calibri" pitchFamily="34" charset="0"/>
                        </a:rPr>
                        <a:t>$20,000+loan</a:t>
                      </a:r>
                    </a:p>
                    <a:p>
                      <a:pPr algn="r" fontAlgn="b"/>
                      <a:r>
                        <a:rPr lang="en-US" sz="1800" b="1" i="0" u="none" strike="noStrike" dirty="0">
                          <a:solidFill>
                            <a:srgbClr val="000000"/>
                          </a:solidFill>
                          <a:latin typeface="Calibri" pitchFamily="34" charset="0"/>
                        </a:rPr>
                        <a:t>+interest</a:t>
                      </a:r>
                    </a:p>
                  </a:txBody>
                  <a:tcPr marL="9525" marR="9525" marT="9525" marB="0" anchor="b">
                    <a:lnL>
                      <a:noFill/>
                    </a:lnL>
                    <a:lnR>
                      <a:noFill/>
                    </a:lnR>
                    <a:lnT>
                      <a:noFill/>
                    </a:lnT>
                    <a:lnB>
                      <a:noFill/>
                    </a:lnB>
                  </a:tcPr>
                </a:tc>
                <a:tc>
                  <a:txBody>
                    <a:bodyPr/>
                    <a:lstStyle/>
                    <a:p>
                      <a:pPr algn="r" fontAlgn="b"/>
                      <a:r>
                        <a:rPr lang="en-US" sz="1800" b="1" i="0" u="none" strike="noStrike" dirty="0">
                          <a:solidFill>
                            <a:srgbClr val="000000"/>
                          </a:solidFill>
                          <a:latin typeface="Calibri" pitchFamily="34" charset="0"/>
                        </a:rPr>
                        <a:t>$25,000+loan</a:t>
                      </a:r>
                    </a:p>
                    <a:p>
                      <a:pPr algn="r" fontAlgn="b"/>
                      <a:r>
                        <a:rPr lang="en-US" sz="1800" b="1" i="0" u="none" strike="noStrike" dirty="0">
                          <a:solidFill>
                            <a:srgbClr val="000000"/>
                          </a:solidFill>
                          <a:latin typeface="Calibri" pitchFamily="34" charset="0"/>
                        </a:rPr>
                        <a:t>+interest</a:t>
                      </a:r>
                    </a:p>
                  </a:txBody>
                  <a:tcPr marL="9525" marR="9525" marT="9525" marB="0" anchor="b">
                    <a:lnL>
                      <a:noFill/>
                    </a:lnL>
                    <a:lnR>
                      <a:noFill/>
                    </a:lnR>
                    <a:lnT>
                      <a:noFill/>
                    </a:lnT>
                    <a:lnB>
                      <a:noFill/>
                    </a:lnB>
                  </a:tcPr>
                </a:tc>
                <a:extLst>
                  <a:ext uri="{0D108BD9-81ED-4DB2-BD59-A6C34878D82A}">
                    <a16:rowId xmlns:a16="http://schemas.microsoft.com/office/drawing/2014/main" val="10013"/>
                  </a:ext>
                </a:extLst>
              </a:tr>
            </a:tbl>
          </a:graphicData>
        </a:graphic>
      </p:graphicFrame>
    </p:spTree>
    <p:extLst>
      <p:ext uri="{BB962C8B-B14F-4D97-AF65-F5344CB8AC3E}">
        <p14:creationId xmlns:p14="http://schemas.microsoft.com/office/powerpoint/2010/main" val="3389212936"/>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4"/>
          <p:cNvSpPr>
            <a:spLocks noGrp="1" noChangeArrowheads="1"/>
          </p:cNvSpPr>
          <p:nvPr>
            <p:ph type="title"/>
          </p:nvPr>
        </p:nvSpPr>
        <p:spPr>
          <a:xfrm>
            <a:off x="2057400" y="152400"/>
            <a:ext cx="6705600" cy="990600"/>
          </a:xfrm>
        </p:spPr>
        <p:txBody>
          <a:bodyPr/>
          <a:lstStyle/>
          <a:p>
            <a:pPr algn="ctr" eaLnBrk="1" hangingPunct="1"/>
            <a:r>
              <a:rPr lang="en-US" dirty="0">
                <a:solidFill>
                  <a:srgbClr val="C00000"/>
                </a:solidFill>
              </a:rPr>
              <a:t/>
            </a:r>
            <a:br>
              <a:rPr lang="en-US" dirty="0">
                <a:solidFill>
                  <a:srgbClr val="C00000"/>
                </a:solidFill>
              </a:rPr>
            </a:br>
            <a:r>
              <a:rPr lang="en-US" sz="3200" dirty="0">
                <a:solidFill>
                  <a:srgbClr val="C00000"/>
                </a:solidFill>
              </a:rPr>
              <a:t>How is need met?</a:t>
            </a:r>
            <a:br>
              <a:rPr lang="en-US" sz="3200" dirty="0">
                <a:solidFill>
                  <a:srgbClr val="C00000"/>
                </a:solidFill>
              </a:rPr>
            </a:br>
            <a:r>
              <a:rPr lang="en-US" sz="3200" dirty="0">
                <a:solidFill>
                  <a:srgbClr val="C00000"/>
                </a:solidFill>
              </a:rPr>
              <a:t>Sample Aid Packages</a:t>
            </a:r>
          </a:p>
        </p:txBody>
      </p:sp>
      <p:graphicFrame>
        <p:nvGraphicFramePr>
          <p:cNvPr id="12" name="Table 11"/>
          <p:cNvGraphicFramePr>
            <a:graphicFrameLocks noGrp="1"/>
          </p:cNvGraphicFramePr>
          <p:nvPr>
            <p:extLst>
              <p:ext uri="{D42A27DB-BD31-4B8C-83A1-F6EECF244321}">
                <p14:modId xmlns:p14="http://schemas.microsoft.com/office/powerpoint/2010/main" val="888260349"/>
              </p:ext>
            </p:extLst>
          </p:nvPr>
        </p:nvGraphicFramePr>
        <p:xfrm>
          <a:off x="1905001" y="1143000"/>
          <a:ext cx="6423248" cy="4644390"/>
        </p:xfrm>
        <a:graphic>
          <a:graphicData uri="http://schemas.openxmlformats.org/drawingml/2006/table">
            <a:tbl>
              <a:tblPr/>
              <a:tblGrid>
                <a:gridCol w="1789780">
                  <a:extLst>
                    <a:ext uri="{9D8B030D-6E8A-4147-A177-3AD203B41FA5}">
                      <a16:colId xmlns:a16="http://schemas.microsoft.com/office/drawing/2014/main" val="20000"/>
                    </a:ext>
                  </a:extLst>
                </a:gridCol>
                <a:gridCol w="1052068">
                  <a:extLst>
                    <a:ext uri="{9D8B030D-6E8A-4147-A177-3AD203B41FA5}">
                      <a16:colId xmlns:a16="http://schemas.microsoft.com/office/drawing/2014/main" val="20001"/>
                    </a:ext>
                  </a:extLst>
                </a:gridCol>
                <a:gridCol w="1905000">
                  <a:extLst>
                    <a:ext uri="{9D8B030D-6E8A-4147-A177-3AD203B41FA5}">
                      <a16:colId xmlns:a16="http://schemas.microsoft.com/office/drawing/2014/main" val="20002"/>
                    </a:ext>
                  </a:extLst>
                </a:gridCol>
                <a:gridCol w="1676400">
                  <a:extLst>
                    <a:ext uri="{9D8B030D-6E8A-4147-A177-3AD203B41FA5}">
                      <a16:colId xmlns:a16="http://schemas.microsoft.com/office/drawing/2014/main" val="20003"/>
                    </a:ext>
                  </a:extLst>
                </a:gridCol>
              </a:tblGrid>
              <a:tr h="299112">
                <a:tc>
                  <a:txBody>
                    <a:bodyPr/>
                    <a:lstStyle/>
                    <a:p>
                      <a:pPr algn="r" fontAlgn="b"/>
                      <a:endParaRPr lang="en-US" sz="2000" b="1" i="0" u="none" strike="noStrike" dirty="0">
                        <a:solidFill>
                          <a:schemeClr val="tx1"/>
                        </a:solidFill>
                        <a:latin typeface="Calibri" pitchFamily="34" charset="0"/>
                      </a:endParaRPr>
                    </a:p>
                  </a:txBody>
                  <a:tcPr marL="9525" marR="9525" marT="9525" marB="0" anchor="b">
                    <a:lnL>
                      <a:noFill/>
                    </a:lnL>
                    <a:lnR>
                      <a:noFill/>
                    </a:lnR>
                    <a:lnT>
                      <a:noFill/>
                    </a:lnT>
                    <a:lnB>
                      <a:noFill/>
                    </a:lnB>
                    <a:solidFill>
                      <a:schemeClr val="bg2"/>
                    </a:solidFill>
                  </a:tcPr>
                </a:tc>
                <a:tc>
                  <a:txBody>
                    <a:bodyPr/>
                    <a:lstStyle/>
                    <a:p>
                      <a:pPr algn="r" fontAlgn="b"/>
                      <a:r>
                        <a:rPr lang="en-US" sz="2000" b="1" i="0" u="none" strike="noStrike" dirty="0">
                          <a:solidFill>
                            <a:schemeClr val="tx1"/>
                          </a:solidFill>
                          <a:latin typeface="Calibri" pitchFamily="34" charset="0"/>
                        </a:rPr>
                        <a:t>Davidson</a:t>
                      </a:r>
                    </a:p>
                  </a:txBody>
                  <a:tcPr marL="9525" marR="9525" marT="9525" marB="0" anchor="b">
                    <a:lnL>
                      <a:noFill/>
                    </a:lnL>
                    <a:lnR>
                      <a:noFill/>
                    </a:lnR>
                    <a:lnT>
                      <a:noFill/>
                    </a:lnT>
                    <a:lnB>
                      <a:noFill/>
                    </a:lnB>
                    <a:solidFill>
                      <a:schemeClr val="bg2"/>
                    </a:solidFill>
                  </a:tcPr>
                </a:tc>
                <a:tc>
                  <a:txBody>
                    <a:bodyPr/>
                    <a:lstStyle/>
                    <a:p>
                      <a:pPr algn="r" fontAlgn="b"/>
                      <a:r>
                        <a:rPr lang="en-US" sz="2000" b="1" i="0" u="none" strike="noStrike" dirty="0">
                          <a:solidFill>
                            <a:schemeClr val="tx1"/>
                          </a:solidFill>
                          <a:latin typeface="Calibri" pitchFamily="34" charset="0"/>
                        </a:rPr>
                        <a:t>Public U.</a:t>
                      </a:r>
                    </a:p>
                  </a:txBody>
                  <a:tcPr marL="9525" marR="9525" marT="9525" marB="0" anchor="b">
                    <a:lnL>
                      <a:noFill/>
                    </a:lnL>
                    <a:lnR>
                      <a:noFill/>
                    </a:lnR>
                    <a:lnT>
                      <a:noFill/>
                    </a:lnT>
                    <a:lnB>
                      <a:noFill/>
                    </a:lnB>
                    <a:solidFill>
                      <a:schemeClr val="bg2"/>
                    </a:solidFill>
                  </a:tcPr>
                </a:tc>
                <a:tc>
                  <a:txBody>
                    <a:bodyPr/>
                    <a:lstStyle/>
                    <a:p>
                      <a:pPr algn="r" fontAlgn="b"/>
                      <a:r>
                        <a:rPr lang="en-US" sz="2000" b="1" i="0" u="none" strike="noStrike" dirty="0">
                          <a:solidFill>
                            <a:schemeClr val="tx1"/>
                          </a:solidFill>
                          <a:latin typeface="Calibri" pitchFamily="34" charset="0"/>
                        </a:rPr>
                        <a:t>Private U.</a:t>
                      </a:r>
                    </a:p>
                  </a:txBody>
                  <a:tcPr marL="9525" marR="9525" marT="9525" marB="0" anchor="b">
                    <a:lnL>
                      <a:noFill/>
                    </a:lnL>
                    <a:lnR>
                      <a:noFill/>
                    </a:lnR>
                    <a:lnT>
                      <a:noFill/>
                    </a:lnT>
                    <a:lnB>
                      <a:noFill/>
                    </a:lnB>
                    <a:solidFill>
                      <a:schemeClr val="bg2"/>
                    </a:solidFill>
                  </a:tcPr>
                </a:tc>
                <a:extLst>
                  <a:ext uri="{0D108BD9-81ED-4DB2-BD59-A6C34878D82A}">
                    <a16:rowId xmlns:a16="http://schemas.microsoft.com/office/drawing/2014/main" val="10000"/>
                  </a:ext>
                </a:extLst>
              </a:tr>
              <a:tr h="299112">
                <a:tc>
                  <a:txBody>
                    <a:bodyPr/>
                    <a:lstStyle/>
                    <a:p>
                      <a:pPr algn="l" fontAlgn="b"/>
                      <a:r>
                        <a:rPr lang="en-US" sz="2000" b="1" i="0" u="none" strike="noStrike" dirty="0">
                          <a:solidFill>
                            <a:schemeClr val="tx1"/>
                          </a:solidFill>
                          <a:latin typeface="Calibri" pitchFamily="34" charset="0"/>
                        </a:rPr>
                        <a:t>Cost</a:t>
                      </a:r>
                    </a:p>
                  </a:txBody>
                  <a:tcPr marL="9525" marR="9525" marT="9525" marB="0" anchor="b">
                    <a:lnL>
                      <a:noFill/>
                    </a:lnL>
                    <a:lnR>
                      <a:noFill/>
                    </a:lnR>
                    <a:lnT>
                      <a:noFill/>
                    </a:lnT>
                    <a:lnB>
                      <a:noFill/>
                    </a:lnB>
                    <a:solidFill>
                      <a:schemeClr val="bg1"/>
                    </a:solidFill>
                  </a:tcPr>
                </a:tc>
                <a:tc>
                  <a:txBody>
                    <a:bodyPr/>
                    <a:lstStyle/>
                    <a:p>
                      <a:pPr algn="r" fontAlgn="b"/>
                      <a:r>
                        <a:rPr lang="en-US" sz="2000" b="0" i="0" u="none" strike="noStrike" dirty="0">
                          <a:solidFill>
                            <a:schemeClr val="tx1"/>
                          </a:solidFill>
                          <a:latin typeface="Calibri" pitchFamily="34" charset="0"/>
                        </a:rPr>
                        <a:t>$75,400 </a:t>
                      </a:r>
                    </a:p>
                  </a:txBody>
                  <a:tcPr marL="9525" marR="9525" marT="9525" marB="0" anchor="b">
                    <a:lnL>
                      <a:noFill/>
                    </a:lnL>
                    <a:lnR>
                      <a:noFill/>
                    </a:lnR>
                    <a:lnT>
                      <a:noFill/>
                    </a:lnT>
                    <a:lnB>
                      <a:noFill/>
                    </a:lnB>
                  </a:tcPr>
                </a:tc>
                <a:tc>
                  <a:txBody>
                    <a:bodyPr/>
                    <a:lstStyle/>
                    <a:p>
                      <a:pPr algn="r" fontAlgn="b"/>
                      <a:r>
                        <a:rPr lang="en-US" sz="2000" b="0" i="0" u="none" strike="noStrike" dirty="0">
                          <a:solidFill>
                            <a:schemeClr val="tx1"/>
                          </a:solidFill>
                          <a:latin typeface="Calibri" pitchFamily="34" charset="0"/>
                        </a:rPr>
                        <a:t>$35,000 </a:t>
                      </a:r>
                    </a:p>
                  </a:txBody>
                  <a:tcPr marL="9525" marR="9525" marT="9525" marB="0" anchor="b">
                    <a:lnL>
                      <a:noFill/>
                    </a:lnL>
                    <a:lnR>
                      <a:noFill/>
                    </a:lnR>
                    <a:lnT>
                      <a:noFill/>
                    </a:lnT>
                    <a:lnB>
                      <a:noFill/>
                    </a:lnB>
                  </a:tcPr>
                </a:tc>
                <a:tc>
                  <a:txBody>
                    <a:bodyPr/>
                    <a:lstStyle/>
                    <a:p>
                      <a:pPr algn="r" fontAlgn="b"/>
                      <a:r>
                        <a:rPr lang="en-US" sz="2000" b="0" i="0" u="none" strike="noStrike" dirty="0">
                          <a:solidFill>
                            <a:schemeClr val="tx1"/>
                          </a:solidFill>
                          <a:latin typeface="Calibri" pitchFamily="34" charset="0"/>
                        </a:rPr>
                        <a:t>$57,000 </a:t>
                      </a:r>
                    </a:p>
                  </a:txBody>
                  <a:tcPr marL="9525" marR="9525" marT="9525" marB="0" anchor="b">
                    <a:lnL>
                      <a:noFill/>
                    </a:lnL>
                    <a:lnR>
                      <a:noFill/>
                    </a:lnR>
                    <a:lnT>
                      <a:noFill/>
                    </a:lnT>
                    <a:lnB>
                      <a:noFill/>
                    </a:lnB>
                  </a:tcPr>
                </a:tc>
                <a:extLst>
                  <a:ext uri="{0D108BD9-81ED-4DB2-BD59-A6C34878D82A}">
                    <a16:rowId xmlns:a16="http://schemas.microsoft.com/office/drawing/2014/main" val="10001"/>
                  </a:ext>
                </a:extLst>
              </a:tr>
              <a:tr h="299112">
                <a:tc>
                  <a:txBody>
                    <a:bodyPr/>
                    <a:lstStyle/>
                    <a:p>
                      <a:pPr algn="l" fontAlgn="b"/>
                      <a:r>
                        <a:rPr lang="en-US" sz="2000" b="1" i="0" u="none" strike="noStrike" dirty="0">
                          <a:solidFill>
                            <a:srgbClr val="000000"/>
                          </a:solidFill>
                          <a:latin typeface="Calibri" pitchFamily="34" charset="0"/>
                        </a:rPr>
                        <a:t>EFC</a:t>
                      </a:r>
                    </a:p>
                  </a:txBody>
                  <a:tcPr marL="9525" marR="9525" marT="9525" marB="0" anchor="b">
                    <a:lnL>
                      <a:noFill/>
                    </a:lnL>
                    <a:lnR>
                      <a:noFill/>
                    </a:lnR>
                    <a:lnT>
                      <a:noFill/>
                    </a:lnT>
                    <a:lnB>
                      <a:noFill/>
                    </a:lnB>
                    <a:solidFill>
                      <a:schemeClr val="bg1"/>
                    </a:solidFill>
                  </a:tcPr>
                </a:tc>
                <a:tc>
                  <a:txBody>
                    <a:bodyPr/>
                    <a:lstStyle/>
                    <a:p>
                      <a:pPr algn="r" fontAlgn="b"/>
                      <a:r>
                        <a:rPr lang="en-US" sz="2000" b="0" i="0" u="none" strike="noStrike" dirty="0">
                          <a:solidFill>
                            <a:schemeClr val="tx1"/>
                          </a:solidFill>
                          <a:latin typeface="Calibri" pitchFamily="34" charset="0"/>
                        </a:rPr>
                        <a:t>$20,000 </a:t>
                      </a:r>
                    </a:p>
                  </a:txBody>
                  <a:tcPr marL="9525" marR="9525" marT="9525" marB="0" anchor="b">
                    <a:lnL>
                      <a:noFill/>
                    </a:lnL>
                    <a:lnR>
                      <a:noFill/>
                    </a:lnR>
                    <a:lnT>
                      <a:noFill/>
                    </a:lnT>
                    <a:lnB>
                      <a:noFill/>
                    </a:lnB>
                  </a:tcPr>
                </a:tc>
                <a:tc>
                  <a:txBody>
                    <a:bodyPr/>
                    <a:lstStyle/>
                    <a:p>
                      <a:pPr algn="r" fontAlgn="b"/>
                      <a:r>
                        <a:rPr lang="en-US" sz="2000" b="0" i="0" u="none" strike="noStrike" dirty="0">
                          <a:solidFill>
                            <a:schemeClr val="tx1"/>
                          </a:solidFill>
                          <a:latin typeface="Calibri" pitchFamily="34" charset="0"/>
                        </a:rPr>
                        <a:t>$20,000 </a:t>
                      </a:r>
                    </a:p>
                  </a:txBody>
                  <a:tcPr marL="9525" marR="9525" marT="9525" marB="0" anchor="b">
                    <a:lnL>
                      <a:noFill/>
                    </a:lnL>
                    <a:lnR>
                      <a:noFill/>
                    </a:lnR>
                    <a:lnT>
                      <a:noFill/>
                    </a:lnT>
                    <a:lnB>
                      <a:noFill/>
                    </a:lnB>
                  </a:tcPr>
                </a:tc>
                <a:tc>
                  <a:txBody>
                    <a:bodyPr/>
                    <a:lstStyle/>
                    <a:p>
                      <a:pPr algn="r" fontAlgn="b"/>
                      <a:r>
                        <a:rPr lang="en-US" sz="2000" b="0" i="0" u="none" strike="noStrike" dirty="0">
                          <a:solidFill>
                            <a:schemeClr val="tx1"/>
                          </a:solidFill>
                          <a:latin typeface="Calibri" pitchFamily="34" charset="0"/>
                        </a:rPr>
                        <a:t>$20,000 </a:t>
                      </a:r>
                    </a:p>
                  </a:txBody>
                  <a:tcPr marL="9525" marR="9525" marT="9525" marB="0" anchor="b">
                    <a:lnL>
                      <a:noFill/>
                    </a:lnL>
                    <a:lnR>
                      <a:noFill/>
                    </a:lnR>
                    <a:lnT>
                      <a:noFill/>
                    </a:lnT>
                    <a:lnB>
                      <a:noFill/>
                    </a:lnB>
                  </a:tcPr>
                </a:tc>
                <a:extLst>
                  <a:ext uri="{0D108BD9-81ED-4DB2-BD59-A6C34878D82A}">
                    <a16:rowId xmlns:a16="http://schemas.microsoft.com/office/drawing/2014/main" val="10002"/>
                  </a:ext>
                </a:extLst>
              </a:tr>
              <a:tr h="299112">
                <a:tc>
                  <a:txBody>
                    <a:bodyPr/>
                    <a:lstStyle/>
                    <a:p>
                      <a:pPr algn="l" fontAlgn="b"/>
                      <a:r>
                        <a:rPr lang="en-US" sz="2000" b="1" i="0" u="none" strike="noStrike" dirty="0">
                          <a:solidFill>
                            <a:srgbClr val="000000"/>
                          </a:solidFill>
                          <a:latin typeface="Calibri" pitchFamily="34" charset="0"/>
                        </a:rPr>
                        <a:t>Need</a:t>
                      </a:r>
                    </a:p>
                  </a:txBody>
                  <a:tcPr marL="9525" marR="9525" marT="9525" marB="0" anchor="b">
                    <a:lnL>
                      <a:noFill/>
                    </a:lnL>
                    <a:lnR>
                      <a:noFill/>
                    </a:lnR>
                    <a:lnT>
                      <a:noFill/>
                    </a:lnT>
                    <a:lnB>
                      <a:noFill/>
                    </a:lnB>
                    <a:solidFill>
                      <a:schemeClr val="bg1"/>
                    </a:solidFill>
                  </a:tcPr>
                </a:tc>
                <a:tc>
                  <a:txBody>
                    <a:bodyPr/>
                    <a:lstStyle/>
                    <a:p>
                      <a:pPr algn="r" fontAlgn="b"/>
                      <a:r>
                        <a:rPr lang="en-US" sz="2000" b="0" i="0" u="none" strike="noStrike" dirty="0">
                          <a:solidFill>
                            <a:schemeClr val="tx1"/>
                          </a:solidFill>
                          <a:latin typeface="Calibri" pitchFamily="34" charset="0"/>
                        </a:rPr>
                        <a:t>$55,400 </a:t>
                      </a:r>
                    </a:p>
                  </a:txBody>
                  <a:tcPr marL="9525" marR="9525" marT="9525" marB="0" anchor="b">
                    <a:lnL>
                      <a:noFill/>
                    </a:lnL>
                    <a:lnR>
                      <a:noFill/>
                    </a:lnR>
                    <a:lnT>
                      <a:noFill/>
                    </a:lnT>
                    <a:lnB>
                      <a:noFill/>
                    </a:lnB>
                  </a:tcPr>
                </a:tc>
                <a:tc>
                  <a:txBody>
                    <a:bodyPr/>
                    <a:lstStyle/>
                    <a:p>
                      <a:pPr algn="r" fontAlgn="b"/>
                      <a:r>
                        <a:rPr lang="en-US" sz="2000" b="0" i="0" u="none" strike="noStrike" dirty="0">
                          <a:solidFill>
                            <a:schemeClr val="tx1"/>
                          </a:solidFill>
                          <a:latin typeface="Calibri" pitchFamily="34" charset="0"/>
                        </a:rPr>
                        <a:t>$15,000 </a:t>
                      </a:r>
                    </a:p>
                  </a:txBody>
                  <a:tcPr marL="9525" marR="9525" marT="9525" marB="0" anchor="b">
                    <a:lnL>
                      <a:noFill/>
                    </a:lnL>
                    <a:lnR>
                      <a:noFill/>
                    </a:lnR>
                    <a:lnT>
                      <a:noFill/>
                    </a:lnT>
                    <a:lnB>
                      <a:noFill/>
                    </a:lnB>
                  </a:tcPr>
                </a:tc>
                <a:tc>
                  <a:txBody>
                    <a:bodyPr/>
                    <a:lstStyle/>
                    <a:p>
                      <a:pPr algn="r" fontAlgn="b"/>
                      <a:r>
                        <a:rPr lang="en-US" sz="2000" b="0" i="0" u="none" strike="noStrike" dirty="0">
                          <a:solidFill>
                            <a:schemeClr val="tx1"/>
                          </a:solidFill>
                          <a:latin typeface="Calibri" pitchFamily="34" charset="0"/>
                        </a:rPr>
                        <a:t>$37,000 </a:t>
                      </a:r>
                    </a:p>
                  </a:txBody>
                  <a:tcPr marL="9525" marR="9525" marT="9525" marB="0" anchor="b">
                    <a:lnL>
                      <a:noFill/>
                    </a:lnL>
                    <a:lnR>
                      <a:noFill/>
                    </a:lnR>
                    <a:lnT>
                      <a:noFill/>
                    </a:lnT>
                    <a:lnB>
                      <a:noFill/>
                    </a:lnB>
                  </a:tcPr>
                </a:tc>
                <a:extLst>
                  <a:ext uri="{0D108BD9-81ED-4DB2-BD59-A6C34878D82A}">
                    <a16:rowId xmlns:a16="http://schemas.microsoft.com/office/drawing/2014/main" val="10003"/>
                  </a:ext>
                </a:extLst>
              </a:tr>
              <a:tr h="299112">
                <a:tc>
                  <a:txBody>
                    <a:bodyPr/>
                    <a:lstStyle/>
                    <a:p>
                      <a:pPr algn="l" fontAlgn="b"/>
                      <a:endParaRPr lang="en-US" sz="2000" b="1" i="0" u="none" strike="noStrike" dirty="0">
                        <a:solidFill>
                          <a:srgbClr val="000000"/>
                        </a:solidFill>
                        <a:latin typeface="Calibri" pitchFamily="34" charset="0"/>
                      </a:endParaRPr>
                    </a:p>
                  </a:txBody>
                  <a:tcPr marL="9525" marR="9525" marT="9525" marB="0" anchor="b">
                    <a:lnL>
                      <a:noFill/>
                    </a:lnL>
                    <a:lnR>
                      <a:noFill/>
                    </a:lnR>
                    <a:lnT>
                      <a:noFill/>
                    </a:lnT>
                    <a:lnB>
                      <a:noFill/>
                    </a:lnB>
                    <a:solidFill>
                      <a:schemeClr val="bg2"/>
                    </a:solidFill>
                  </a:tcPr>
                </a:tc>
                <a:tc>
                  <a:txBody>
                    <a:bodyPr/>
                    <a:lstStyle/>
                    <a:p>
                      <a:pPr algn="l" fontAlgn="b"/>
                      <a:endParaRPr lang="en-US" sz="2000" b="0" i="0" u="none" strike="noStrike" dirty="0">
                        <a:solidFill>
                          <a:srgbClr val="000000"/>
                        </a:solidFill>
                        <a:latin typeface="Calibri" pitchFamily="34" charset="0"/>
                      </a:endParaRPr>
                    </a:p>
                  </a:txBody>
                  <a:tcPr marL="9525" marR="9525" marT="9525" marB="0" anchor="b">
                    <a:lnL>
                      <a:noFill/>
                    </a:lnL>
                    <a:lnR>
                      <a:noFill/>
                    </a:lnR>
                    <a:lnT>
                      <a:noFill/>
                    </a:lnT>
                    <a:lnB>
                      <a:noFill/>
                    </a:lnB>
                    <a:solidFill>
                      <a:schemeClr val="bg2"/>
                    </a:solidFill>
                  </a:tcPr>
                </a:tc>
                <a:tc>
                  <a:txBody>
                    <a:bodyPr/>
                    <a:lstStyle/>
                    <a:p>
                      <a:pPr algn="l" fontAlgn="b"/>
                      <a:endParaRPr lang="en-US" sz="2000" b="0" i="0" u="none" strike="noStrike" dirty="0">
                        <a:solidFill>
                          <a:srgbClr val="000000"/>
                        </a:solidFill>
                        <a:latin typeface="Calibri" pitchFamily="34" charset="0"/>
                      </a:endParaRPr>
                    </a:p>
                  </a:txBody>
                  <a:tcPr marL="9525" marR="9525" marT="9525" marB="0" anchor="b">
                    <a:lnL>
                      <a:noFill/>
                    </a:lnL>
                    <a:lnR>
                      <a:noFill/>
                    </a:lnR>
                    <a:lnT>
                      <a:noFill/>
                    </a:lnT>
                    <a:lnB>
                      <a:noFill/>
                    </a:lnB>
                    <a:solidFill>
                      <a:schemeClr val="bg2"/>
                    </a:solidFill>
                  </a:tcPr>
                </a:tc>
                <a:tc>
                  <a:txBody>
                    <a:bodyPr/>
                    <a:lstStyle/>
                    <a:p>
                      <a:pPr algn="l" fontAlgn="b"/>
                      <a:endParaRPr lang="en-US" sz="2000" b="0" i="0" u="none" strike="noStrike" dirty="0">
                        <a:solidFill>
                          <a:srgbClr val="000000"/>
                        </a:solidFill>
                        <a:latin typeface="Calibri" pitchFamily="34" charset="0"/>
                      </a:endParaRPr>
                    </a:p>
                  </a:txBody>
                  <a:tcPr marL="9525" marR="9525" marT="9525" marB="0" anchor="b">
                    <a:lnL>
                      <a:noFill/>
                    </a:lnL>
                    <a:lnR>
                      <a:noFill/>
                    </a:lnR>
                    <a:lnT>
                      <a:noFill/>
                    </a:lnT>
                    <a:lnB>
                      <a:noFill/>
                    </a:lnB>
                    <a:solidFill>
                      <a:schemeClr val="bg2"/>
                    </a:solidFill>
                  </a:tcPr>
                </a:tc>
                <a:extLst>
                  <a:ext uri="{0D108BD9-81ED-4DB2-BD59-A6C34878D82A}">
                    <a16:rowId xmlns:a16="http://schemas.microsoft.com/office/drawing/2014/main" val="10004"/>
                  </a:ext>
                </a:extLst>
              </a:tr>
              <a:tr h="299112">
                <a:tc>
                  <a:txBody>
                    <a:bodyPr/>
                    <a:lstStyle/>
                    <a:p>
                      <a:pPr algn="l" fontAlgn="b"/>
                      <a:r>
                        <a:rPr lang="en-US" sz="2000" b="1" i="0" u="none" strike="noStrike" dirty="0">
                          <a:solidFill>
                            <a:srgbClr val="000000"/>
                          </a:solidFill>
                          <a:latin typeface="Calibri" pitchFamily="34" charset="0"/>
                        </a:rPr>
                        <a:t>Merit</a:t>
                      </a:r>
                    </a:p>
                  </a:txBody>
                  <a:tcPr marL="9525" marR="9525" marT="9525" marB="0" anchor="b">
                    <a:lnL>
                      <a:noFill/>
                    </a:lnL>
                    <a:lnR>
                      <a:noFill/>
                    </a:lnR>
                    <a:lnT>
                      <a:noFill/>
                    </a:lnT>
                    <a:lnB>
                      <a:noFill/>
                    </a:lnB>
                    <a:solidFill>
                      <a:schemeClr val="bg1"/>
                    </a:solidFill>
                  </a:tcPr>
                </a:tc>
                <a:tc>
                  <a:txBody>
                    <a:bodyPr/>
                    <a:lstStyle/>
                    <a:p>
                      <a:pPr algn="r" fontAlgn="b"/>
                      <a:r>
                        <a:rPr lang="en-US" sz="2000" b="0" i="0" u="none" strike="noStrike" dirty="0">
                          <a:solidFill>
                            <a:srgbClr val="000000"/>
                          </a:solidFill>
                          <a:latin typeface="Calibri" pitchFamily="34" charset="0"/>
                        </a:rPr>
                        <a:t>$0 </a:t>
                      </a:r>
                    </a:p>
                  </a:txBody>
                  <a:tcPr marL="9525" marR="9525" marT="9525" marB="0" anchor="b">
                    <a:lnL>
                      <a:noFill/>
                    </a:lnL>
                    <a:lnR>
                      <a:noFill/>
                    </a:lnR>
                    <a:lnT>
                      <a:noFill/>
                    </a:lnT>
                    <a:lnB>
                      <a:noFill/>
                    </a:lnB>
                  </a:tcPr>
                </a:tc>
                <a:tc>
                  <a:txBody>
                    <a:bodyPr/>
                    <a:lstStyle/>
                    <a:p>
                      <a:pPr algn="r" fontAlgn="b"/>
                      <a:r>
                        <a:rPr lang="en-US" sz="2000" b="0" i="0" u="none" strike="noStrike" dirty="0">
                          <a:solidFill>
                            <a:srgbClr val="000000"/>
                          </a:solidFill>
                          <a:latin typeface="Calibri" pitchFamily="34" charset="0"/>
                        </a:rPr>
                        <a:t>$0 </a:t>
                      </a:r>
                    </a:p>
                  </a:txBody>
                  <a:tcPr marL="9525" marR="9525" marT="9525" marB="0" anchor="b">
                    <a:lnL>
                      <a:noFill/>
                    </a:lnL>
                    <a:lnR>
                      <a:noFill/>
                    </a:lnR>
                    <a:lnT>
                      <a:noFill/>
                    </a:lnT>
                    <a:lnB>
                      <a:noFill/>
                    </a:lnB>
                  </a:tcPr>
                </a:tc>
                <a:tc>
                  <a:txBody>
                    <a:bodyPr/>
                    <a:lstStyle/>
                    <a:p>
                      <a:pPr algn="r" fontAlgn="b"/>
                      <a:r>
                        <a:rPr lang="en-US" sz="2000" b="0" i="0" u="none" strike="noStrike" dirty="0">
                          <a:solidFill>
                            <a:srgbClr val="000000"/>
                          </a:solidFill>
                          <a:latin typeface="Calibri" pitchFamily="34" charset="0"/>
                        </a:rPr>
                        <a:t>$20,000 </a:t>
                      </a:r>
                    </a:p>
                  </a:txBody>
                  <a:tcPr marL="9525" marR="9525" marT="9525" marB="0" anchor="b">
                    <a:lnL>
                      <a:noFill/>
                    </a:lnL>
                    <a:lnR>
                      <a:noFill/>
                    </a:lnR>
                    <a:lnT>
                      <a:noFill/>
                    </a:lnT>
                    <a:lnB>
                      <a:noFill/>
                    </a:lnB>
                  </a:tcPr>
                </a:tc>
                <a:extLst>
                  <a:ext uri="{0D108BD9-81ED-4DB2-BD59-A6C34878D82A}">
                    <a16:rowId xmlns:a16="http://schemas.microsoft.com/office/drawing/2014/main" val="10005"/>
                  </a:ext>
                </a:extLst>
              </a:tr>
              <a:tr h="299112">
                <a:tc>
                  <a:txBody>
                    <a:bodyPr/>
                    <a:lstStyle/>
                    <a:p>
                      <a:pPr algn="l" fontAlgn="b"/>
                      <a:r>
                        <a:rPr lang="en-US" sz="2000" b="1" i="0" u="none" strike="noStrike" dirty="0">
                          <a:solidFill>
                            <a:srgbClr val="000000"/>
                          </a:solidFill>
                          <a:latin typeface="Calibri" pitchFamily="34" charset="0"/>
                        </a:rPr>
                        <a:t>Grant</a:t>
                      </a:r>
                    </a:p>
                  </a:txBody>
                  <a:tcPr marL="9525" marR="9525" marT="9525" marB="0" anchor="b">
                    <a:lnL>
                      <a:noFill/>
                    </a:lnL>
                    <a:lnR>
                      <a:noFill/>
                    </a:lnR>
                    <a:lnT>
                      <a:noFill/>
                    </a:lnT>
                    <a:lnB>
                      <a:noFill/>
                    </a:lnB>
                    <a:solidFill>
                      <a:schemeClr val="bg1"/>
                    </a:solidFill>
                  </a:tcPr>
                </a:tc>
                <a:tc>
                  <a:txBody>
                    <a:bodyPr/>
                    <a:lstStyle/>
                    <a:p>
                      <a:pPr algn="r" fontAlgn="b"/>
                      <a:r>
                        <a:rPr lang="en-US" sz="2000" b="0" i="0" u="none" strike="noStrike" dirty="0">
                          <a:solidFill>
                            <a:srgbClr val="000000"/>
                          </a:solidFill>
                          <a:latin typeface="Calibri" pitchFamily="34" charset="0"/>
                        </a:rPr>
                        <a:t>$52,900 </a:t>
                      </a:r>
                    </a:p>
                  </a:txBody>
                  <a:tcPr marL="9525" marR="9525" marT="9525" marB="0" anchor="b">
                    <a:lnL>
                      <a:noFill/>
                    </a:lnL>
                    <a:lnR>
                      <a:noFill/>
                    </a:lnR>
                    <a:lnT>
                      <a:noFill/>
                    </a:lnT>
                    <a:lnB>
                      <a:noFill/>
                    </a:lnB>
                  </a:tcPr>
                </a:tc>
                <a:tc>
                  <a:txBody>
                    <a:bodyPr/>
                    <a:lstStyle/>
                    <a:p>
                      <a:pPr algn="r" fontAlgn="b"/>
                      <a:r>
                        <a:rPr lang="en-US" sz="2000" b="0" i="0" u="none" strike="noStrike" dirty="0">
                          <a:solidFill>
                            <a:srgbClr val="000000"/>
                          </a:solidFill>
                          <a:latin typeface="Calibri" pitchFamily="34" charset="0"/>
                        </a:rPr>
                        <a:t>$7,500 </a:t>
                      </a:r>
                    </a:p>
                  </a:txBody>
                  <a:tcPr marL="9525" marR="9525" marT="9525" marB="0" anchor="b">
                    <a:lnL>
                      <a:noFill/>
                    </a:lnL>
                    <a:lnR>
                      <a:noFill/>
                    </a:lnR>
                    <a:lnT>
                      <a:noFill/>
                    </a:lnT>
                    <a:lnB>
                      <a:noFill/>
                    </a:lnB>
                  </a:tcPr>
                </a:tc>
                <a:tc>
                  <a:txBody>
                    <a:bodyPr/>
                    <a:lstStyle/>
                    <a:p>
                      <a:pPr algn="r" fontAlgn="b"/>
                      <a:r>
                        <a:rPr lang="en-US" sz="2000" b="0" i="0" u="none" strike="noStrike" dirty="0">
                          <a:solidFill>
                            <a:srgbClr val="000000"/>
                          </a:solidFill>
                          <a:latin typeface="Calibri" pitchFamily="34" charset="0"/>
                        </a:rPr>
                        <a:t>$4,500 </a:t>
                      </a:r>
                    </a:p>
                  </a:txBody>
                  <a:tcPr marL="9525" marR="9525" marT="9525" marB="0" anchor="b">
                    <a:lnL>
                      <a:noFill/>
                    </a:lnL>
                    <a:lnR>
                      <a:noFill/>
                    </a:lnR>
                    <a:lnT>
                      <a:noFill/>
                    </a:lnT>
                    <a:lnB>
                      <a:noFill/>
                    </a:lnB>
                  </a:tcPr>
                </a:tc>
                <a:extLst>
                  <a:ext uri="{0D108BD9-81ED-4DB2-BD59-A6C34878D82A}">
                    <a16:rowId xmlns:a16="http://schemas.microsoft.com/office/drawing/2014/main" val="10006"/>
                  </a:ext>
                </a:extLst>
              </a:tr>
              <a:tr h="299112">
                <a:tc>
                  <a:txBody>
                    <a:bodyPr/>
                    <a:lstStyle/>
                    <a:p>
                      <a:pPr algn="l" fontAlgn="b"/>
                      <a:r>
                        <a:rPr lang="en-US" sz="2000" b="1" i="0" u="none" strike="noStrike" dirty="0">
                          <a:solidFill>
                            <a:srgbClr val="000000"/>
                          </a:solidFill>
                          <a:latin typeface="Calibri" pitchFamily="34" charset="0"/>
                        </a:rPr>
                        <a:t>Loan</a:t>
                      </a:r>
                    </a:p>
                  </a:txBody>
                  <a:tcPr marL="9525" marR="9525" marT="9525" marB="0" anchor="b">
                    <a:lnL>
                      <a:noFill/>
                    </a:lnL>
                    <a:lnR>
                      <a:noFill/>
                    </a:lnR>
                    <a:lnT>
                      <a:noFill/>
                    </a:lnT>
                    <a:lnB>
                      <a:noFill/>
                    </a:lnB>
                    <a:solidFill>
                      <a:schemeClr val="bg1"/>
                    </a:solidFill>
                  </a:tcPr>
                </a:tc>
                <a:tc>
                  <a:txBody>
                    <a:bodyPr/>
                    <a:lstStyle/>
                    <a:p>
                      <a:pPr algn="r" fontAlgn="b"/>
                      <a:r>
                        <a:rPr lang="en-US" sz="2000" b="0" i="0" u="none" strike="noStrike" dirty="0">
                          <a:solidFill>
                            <a:srgbClr val="000000"/>
                          </a:solidFill>
                          <a:latin typeface="Calibri" pitchFamily="34" charset="0"/>
                        </a:rPr>
                        <a:t>$0 </a:t>
                      </a:r>
                    </a:p>
                  </a:txBody>
                  <a:tcPr marL="9525" marR="9525" marT="9525" marB="0" anchor="b">
                    <a:lnL>
                      <a:noFill/>
                    </a:lnL>
                    <a:lnR>
                      <a:noFill/>
                    </a:lnR>
                    <a:lnT>
                      <a:noFill/>
                    </a:lnT>
                    <a:lnB>
                      <a:noFill/>
                    </a:lnB>
                  </a:tcPr>
                </a:tc>
                <a:tc>
                  <a:txBody>
                    <a:bodyPr/>
                    <a:lstStyle/>
                    <a:p>
                      <a:pPr algn="r" fontAlgn="b"/>
                      <a:r>
                        <a:rPr lang="en-US" sz="2000" b="0" i="0" u="none" strike="noStrike" dirty="0">
                          <a:solidFill>
                            <a:srgbClr val="000000"/>
                          </a:solidFill>
                          <a:latin typeface="Calibri" pitchFamily="34" charset="0"/>
                        </a:rPr>
                        <a:t>$5,500 </a:t>
                      </a:r>
                    </a:p>
                  </a:txBody>
                  <a:tcPr marL="9525" marR="9525" marT="9525" marB="0" anchor="b">
                    <a:lnL>
                      <a:noFill/>
                    </a:lnL>
                    <a:lnR>
                      <a:noFill/>
                    </a:lnR>
                    <a:lnT>
                      <a:noFill/>
                    </a:lnT>
                    <a:lnB>
                      <a:noFill/>
                    </a:lnB>
                  </a:tcPr>
                </a:tc>
                <a:tc>
                  <a:txBody>
                    <a:bodyPr/>
                    <a:lstStyle/>
                    <a:p>
                      <a:pPr algn="r" fontAlgn="b"/>
                      <a:r>
                        <a:rPr lang="en-US" sz="2000" b="0" i="0" u="none" strike="noStrike" dirty="0">
                          <a:solidFill>
                            <a:srgbClr val="000000"/>
                          </a:solidFill>
                          <a:latin typeface="Calibri" pitchFamily="34" charset="0"/>
                        </a:rPr>
                        <a:t>$5,500 </a:t>
                      </a:r>
                    </a:p>
                  </a:txBody>
                  <a:tcPr marL="9525" marR="9525" marT="9525" marB="0" anchor="b">
                    <a:lnL>
                      <a:noFill/>
                    </a:lnL>
                    <a:lnR>
                      <a:noFill/>
                    </a:lnR>
                    <a:lnT>
                      <a:noFill/>
                    </a:lnT>
                    <a:lnB>
                      <a:noFill/>
                    </a:lnB>
                  </a:tcPr>
                </a:tc>
                <a:extLst>
                  <a:ext uri="{0D108BD9-81ED-4DB2-BD59-A6C34878D82A}">
                    <a16:rowId xmlns:a16="http://schemas.microsoft.com/office/drawing/2014/main" val="10007"/>
                  </a:ext>
                </a:extLst>
              </a:tr>
              <a:tr h="299112">
                <a:tc>
                  <a:txBody>
                    <a:bodyPr/>
                    <a:lstStyle/>
                    <a:p>
                      <a:pPr algn="l" fontAlgn="b"/>
                      <a:r>
                        <a:rPr lang="en-US" sz="2000" b="1" i="0" u="none" strike="noStrike" dirty="0">
                          <a:solidFill>
                            <a:srgbClr val="000000"/>
                          </a:solidFill>
                          <a:latin typeface="Calibri" pitchFamily="34" charset="0"/>
                        </a:rPr>
                        <a:t>Work Study</a:t>
                      </a:r>
                    </a:p>
                  </a:txBody>
                  <a:tcPr marL="9525" marR="9525" marT="9525" marB="0" anchor="b">
                    <a:lnL>
                      <a:noFill/>
                    </a:lnL>
                    <a:lnR>
                      <a:noFill/>
                    </a:lnR>
                    <a:lnT>
                      <a:noFill/>
                    </a:lnT>
                    <a:lnB>
                      <a:noFill/>
                    </a:lnB>
                    <a:solidFill>
                      <a:schemeClr val="bg1"/>
                    </a:solidFill>
                  </a:tcPr>
                </a:tc>
                <a:tc>
                  <a:txBody>
                    <a:bodyPr/>
                    <a:lstStyle/>
                    <a:p>
                      <a:pPr algn="r" fontAlgn="b"/>
                      <a:r>
                        <a:rPr lang="en-US" sz="2000" b="0" i="0" u="none" strike="noStrike" dirty="0">
                          <a:solidFill>
                            <a:srgbClr val="000000"/>
                          </a:solidFill>
                          <a:latin typeface="Calibri" pitchFamily="34" charset="0"/>
                        </a:rPr>
                        <a:t>$2,500 </a:t>
                      </a:r>
                    </a:p>
                  </a:txBody>
                  <a:tcPr marL="9525" marR="9525" marT="9525" marB="0" anchor="b">
                    <a:lnL>
                      <a:noFill/>
                    </a:lnL>
                    <a:lnR>
                      <a:noFill/>
                    </a:lnR>
                    <a:lnT>
                      <a:noFill/>
                    </a:lnT>
                    <a:lnB>
                      <a:noFill/>
                    </a:lnB>
                  </a:tcPr>
                </a:tc>
                <a:tc>
                  <a:txBody>
                    <a:bodyPr/>
                    <a:lstStyle/>
                    <a:p>
                      <a:pPr algn="r" fontAlgn="b"/>
                      <a:r>
                        <a:rPr lang="en-US" sz="2000" b="0" i="0" u="none" strike="noStrike" dirty="0">
                          <a:solidFill>
                            <a:srgbClr val="000000"/>
                          </a:solidFill>
                          <a:latin typeface="Calibri" pitchFamily="34" charset="0"/>
                        </a:rPr>
                        <a:t>$2,000 </a:t>
                      </a:r>
                    </a:p>
                  </a:txBody>
                  <a:tcPr marL="9525" marR="9525" marT="9525" marB="0" anchor="b">
                    <a:lnL>
                      <a:noFill/>
                    </a:lnL>
                    <a:lnR>
                      <a:noFill/>
                    </a:lnR>
                    <a:lnT>
                      <a:noFill/>
                    </a:lnT>
                    <a:lnB>
                      <a:noFill/>
                    </a:lnB>
                  </a:tcPr>
                </a:tc>
                <a:tc>
                  <a:txBody>
                    <a:bodyPr/>
                    <a:lstStyle/>
                    <a:p>
                      <a:pPr algn="r" fontAlgn="b"/>
                      <a:r>
                        <a:rPr lang="en-US" sz="2000" b="0" i="0" u="none" strike="noStrike" dirty="0">
                          <a:solidFill>
                            <a:srgbClr val="000000"/>
                          </a:solidFill>
                          <a:latin typeface="Calibri" pitchFamily="34" charset="0"/>
                        </a:rPr>
                        <a:t>$2,000 </a:t>
                      </a:r>
                    </a:p>
                  </a:txBody>
                  <a:tcPr marL="9525" marR="9525" marT="9525" marB="0" anchor="b">
                    <a:lnL>
                      <a:noFill/>
                    </a:lnL>
                    <a:lnR>
                      <a:noFill/>
                    </a:lnR>
                    <a:lnT>
                      <a:noFill/>
                    </a:lnT>
                    <a:lnB>
                      <a:noFill/>
                    </a:lnB>
                  </a:tcPr>
                </a:tc>
                <a:extLst>
                  <a:ext uri="{0D108BD9-81ED-4DB2-BD59-A6C34878D82A}">
                    <a16:rowId xmlns:a16="http://schemas.microsoft.com/office/drawing/2014/main" val="10008"/>
                  </a:ext>
                </a:extLst>
              </a:tr>
              <a:tr h="299112">
                <a:tc>
                  <a:txBody>
                    <a:bodyPr/>
                    <a:lstStyle/>
                    <a:p>
                      <a:pPr algn="l" fontAlgn="b"/>
                      <a:endParaRPr lang="en-US" sz="2000" b="1" i="0" u="none" strike="noStrike" dirty="0">
                        <a:solidFill>
                          <a:srgbClr val="000000"/>
                        </a:solidFill>
                        <a:latin typeface="Calibri" pitchFamily="34" charset="0"/>
                      </a:endParaRPr>
                    </a:p>
                  </a:txBody>
                  <a:tcPr marL="9525" marR="9525" marT="9525" marB="0" anchor="b">
                    <a:lnL>
                      <a:noFill/>
                    </a:lnL>
                    <a:lnR>
                      <a:noFill/>
                    </a:lnR>
                    <a:lnT>
                      <a:noFill/>
                    </a:lnT>
                    <a:lnB>
                      <a:noFill/>
                    </a:lnB>
                    <a:solidFill>
                      <a:schemeClr val="bg2"/>
                    </a:solidFill>
                  </a:tcPr>
                </a:tc>
                <a:tc>
                  <a:txBody>
                    <a:bodyPr/>
                    <a:lstStyle/>
                    <a:p>
                      <a:pPr algn="l" fontAlgn="b"/>
                      <a:endParaRPr lang="en-US" sz="2000" b="0" i="0" u="none" strike="noStrike" dirty="0">
                        <a:solidFill>
                          <a:srgbClr val="000000"/>
                        </a:solidFill>
                        <a:latin typeface="Calibri" pitchFamily="34" charset="0"/>
                      </a:endParaRPr>
                    </a:p>
                  </a:txBody>
                  <a:tcPr marL="9525" marR="9525" marT="9525" marB="0" anchor="b">
                    <a:lnL>
                      <a:noFill/>
                    </a:lnL>
                    <a:lnR>
                      <a:noFill/>
                    </a:lnR>
                    <a:lnT>
                      <a:noFill/>
                    </a:lnT>
                    <a:lnB>
                      <a:noFill/>
                    </a:lnB>
                    <a:solidFill>
                      <a:schemeClr val="bg2"/>
                    </a:solidFill>
                  </a:tcPr>
                </a:tc>
                <a:tc>
                  <a:txBody>
                    <a:bodyPr/>
                    <a:lstStyle/>
                    <a:p>
                      <a:pPr algn="l" fontAlgn="b"/>
                      <a:endParaRPr lang="en-US" sz="2000" b="0" i="0" u="none" strike="noStrike" dirty="0">
                        <a:solidFill>
                          <a:srgbClr val="000000"/>
                        </a:solidFill>
                        <a:latin typeface="Calibri" pitchFamily="34" charset="0"/>
                      </a:endParaRPr>
                    </a:p>
                  </a:txBody>
                  <a:tcPr marL="9525" marR="9525" marT="9525" marB="0" anchor="b">
                    <a:lnL>
                      <a:noFill/>
                    </a:lnL>
                    <a:lnR>
                      <a:noFill/>
                    </a:lnR>
                    <a:lnT>
                      <a:noFill/>
                    </a:lnT>
                    <a:lnB>
                      <a:noFill/>
                    </a:lnB>
                    <a:solidFill>
                      <a:schemeClr val="bg2"/>
                    </a:solidFill>
                  </a:tcPr>
                </a:tc>
                <a:tc>
                  <a:txBody>
                    <a:bodyPr/>
                    <a:lstStyle/>
                    <a:p>
                      <a:pPr algn="l" fontAlgn="b"/>
                      <a:endParaRPr lang="en-US" sz="2000" b="0" i="0" u="none" strike="noStrike" dirty="0">
                        <a:solidFill>
                          <a:srgbClr val="000000"/>
                        </a:solidFill>
                        <a:latin typeface="Calibri" pitchFamily="34" charset="0"/>
                      </a:endParaRPr>
                    </a:p>
                  </a:txBody>
                  <a:tcPr marL="9525" marR="9525" marT="9525" marB="0" anchor="b">
                    <a:lnL>
                      <a:noFill/>
                    </a:lnL>
                    <a:lnR>
                      <a:noFill/>
                    </a:lnR>
                    <a:lnT>
                      <a:noFill/>
                    </a:lnT>
                    <a:lnB>
                      <a:noFill/>
                    </a:lnB>
                    <a:solidFill>
                      <a:schemeClr val="bg2"/>
                    </a:solidFill>
                  </a:tcPr>
                </a:tc>
                <a:extLst>
                  <a:ext uri="{0D108BD9-81ED-4DB2-BD59-A6C34878D82A}">
                    <a16:rowId xmlns:a16="http://schemas.microsoft.com/office/drawing/2014/main" val="10009"/>
                  </a:ext>
                </a:extLst>
              </a:tr>
              <a:tr h="299112">
                <a:tc>
                  <a:txBody>
                    <a:bodyPr/>
                    <a:lstStyle/>
                    <a:p>
                      <a:pPr algn="l" fontAlgn="b"/>
                      <a:r>
                        <a:rPr lang="en-US" sz="2000" b="1" i="0" u="none" strike="noStrike" dirty="0">
                          <a:solidFill>
                            <a:srgbClr val="000000"/>
                          </a:solidFill>
                          <a:latin typeface="Calibri" pitchFamily="34" charset="0"/>
                        </a:rPr>
                        <a:t>Total Aid</a:t>
                      </a:r>
                    </a:p>
                  </a:txBody>
                  <a:tcPr marL="9525" marR="9525" marT="9525" marB="0" anchor="b">
                    <a:lnL>
                      <a:noFill/>
                    </a:lnL>
                    <a:lnR>
                      <a:noFill/>
                    </a:lnR>
                    <a:lnT>
                      <a:noFill/>
                    </a:lnT>
                    <a:lnB>
                      <a:noFill/>
                    </a:lnB>
                    <a:solidFill>
                      <a:schemeClr val="bg1"/>
                    </a:solidFill>
                  </a:tcPr>
                </a:tc>
                <a:tc>
                  <a:txBody>
                    <a:bodyPr/>
                    <a:lstStyle/>
                    <a:p>
                      <a:pPr algn="r" fontAlgn="b"/>
                      <a:r>
                        <a:rPr lang="en-US" sz="2000" b="0" i="0" u="none" strike="noStrike" dirty="0">
                          <a:solidFill>
                            <a:srgbClr val="000000"/>
                          </a:solidFill>
                          <a:latin typeface="Calibri" pitchFamily="34" charset="0"/>
                        </a:rPr>
                        <a:t>$55,400 </a:t>
                      </a:r>
                    </a:p>
                  </a:txBody>
                  <a:tcPr marL="9525" marR="9525" marT="9525" marB="0" anchor="b">
                    <a:lnL>
                      <a:noFill/>
                    </a:lnL>
                    <a:lnR>
                      <a:noFill/>
                    </a:lnR>
                    <a:lnT>
                      <a:noFill/>
                    </a:lnT>
                    <a:lnB>
                      <a:noFill/>
                    </a:lnB>
                  </a:tcPr>
                </a:tc>
                <a:tc>
                  <a:txBody>
                    <a:bodyPr/>
                    <a:lstStyle/>
                    <a:p>
                      <a:pPr algn="r" fontAlgn="b"/>
                      <a:r>
                        <a:rPr lang="en-US" sz="2000" b="0" i="0" u="none" strike="noStrike" dirty="0">
                          <a:solidFill>
                            <a:srgbClr val="000000"/>
                          </a:solidFill>
                          <a:latin typeface="Calibri" pitchFamily="34" charset="0"/>
                        </a:rPr>
                        <a:t>$15,000 </a:t>
                      </a:r>
                    </a:p>
                  </a:txBody>
                  <a:tcPr marL="9525" marR="9525" marT="9525" marB="0" anchor="b">
                    <a:lnL>
                      <a:noFill/>
                    </a:lnL>
                    <a:lnR>
                      <a:noFill/>
                    </a:lnR>
                    <a:lnT>
                      <a:noFill/>
                    </a:lnT>
                    <a:lnB>
                      <a:noFill/>
                    </a:lnB>
                  </a:tcPr>
                </a:tc>
                <a:tc>
                  <a:txBody>
                    <a:bodyPr/>
                    <a:lstStyle/>
                    <a:p>
                      <a:pPr algn="r" fontAlgn="b"/>
                      <a:r>
                        <a:rPr lang="en-US" sz="2000" b="0" i="0" u="none" strike="noStrike" dirty="0">
                          <a:solidFill>
                            <a:srgbClr val="000000"/>
                          </a:solidFill>
                          <a:latin typeface="Calibri" pitchFamily="34" charset="0"/>
                        </a:rPr>
                        <a:t>$32,000 </a:t>
                      </a:r>
                    </a:p>
                  </a:txBody>
                  <a:tcPr marL="9525" marR="9525" marT="9525" marB="0" anchor="b">
                    <a:lnL>
                      <a:noFill/>
                    </a:lnL>
                    <a:lnR>
                      <a:noFill/>
                    </a:lnR>
                    <a:lnT>
                      <a:noFill/>
                    </a:lnT>
                    <a:lnB>
                      <a:noFill/>
                    </a:lnB>
                  </a:tcPr>
                </a:tc>
                <a:extLst>
                  <a:ext uri="{0D108BD9-81ED-4DB2-BD59-A6C34878D82A}">
                    <a16:rowId xmlns:a16="http://schemas.microsoft.com/office/drawing/2014/main" val="10010"/>
                  </a:ext>
                </a:extLst>
              </a:tr>
              <a:tr h="299112">
                <a:tc>
                  <a:txBody>
                    <a:bodyPr/>
                    <a:lstStyle/>
                    <a:p>
                      <a:pPr algn="l" fontAlgn="b"/>
                      <a:r>
                        <a:rPr lang="en-US" sz="2000" b="1" i="0" u="none" strike="noStrike" dirty="0">
                          <a:solidFill>
                            <a:srgbClr val="000000"/>
                          </a:solidFill>
                          <a:latin typeface="Calibri" pitchFamily="34" charset="0"/>
                        </a:rPr>
                        <a:t>Unmet Need</a:t>
                      </a:r>
                    </a:p>
                  </a:txBody>
                  <a:tcPr marL="9525" marR="9525" marT="9525" marB="0" anchor="b">
                    <a:lnL>
                      <a:noFill/>
                    </a:lnL>
                    <a:lnR>
                      <a:noFill/>
                    </a:lnR>
                    <a:lnT>
                      <a:noFill/>
                    </a:lnT>
                    <a:lnB>
                      <a:noFill/>
                    </a:lnB>
                    <a:solidFill>
                      <a:schemeClr val="bg1"/>
                    </a:solidFill>
                  </a:tcPr>
                </a:tc>
                <a:tc>
                  <a:txBody>
                    <a:bodyPr/>
                    <a:lstStyle/>
                    <a:p>
                      <a:pPr algn="r" fontAlgn="b"/>
                      <a:r>
                        <a:rPr lang="en-US" sz="2000" b="0" i="0" u="none" strike="noStrike" dirty="0">
                          <a:solidFill>
                            <a:srgbClr val="000000"/>
                          </a:solidFill>
                          <a:latin typeface="Calibri" pitchFamily="34" charset="0"/>
                        </a:rPr>
                        <a:t>$0 </a:t>
                      </a:r>
                    </a:p>
                  </a:txBody>
                  <a:tcPr marL="9525" marR="9525" marT="9525" marB="0" anchor="b">
                    <a:lnL>
                      <a:noFill/>
                    </a:lnL>
                    <a:lnR>
                      <a:noFill/>
                    </a:lnR>
                    <a:lnT>
                      <a:noFill/>
                    </a:lnT>
                    <a:lnB>
                      <a:noFill/>
                    </a:lnB>
                  </a:tcPr>
                </a:tc>
                <a:tc>
                  <a:txBody>
                    <a:bodyPr/>
                    <a:lstStyle/>
                    <a:p>
                      <a:pPr algn="r" fontAlgn="b"/>
                      <a:r>
                        <a:rPr lang="en-US" sz="2000" b="0" i="0" u="none" strike="noStrike" dirty="0">
                          <a:solidFill>
                            <a:srgbClr val="000000"/>
                          </a:solidFill>
                          <a:latin typeface="Calibri" pitchFamily="34" charset="0"/>
                        </a:rPr>
                        <a:t>$0 </a:t>
                      </a:r>
                    </a:p>
                  </a:txBody>
                  <a:tcPr marL="9525" marR="9525" marT="9525" marB="0" anchor="b">
                    <a:lnL>
                      <a:noFill/>
                    </a:lnL>
                    <a:lnR>
                      <a:noFill/>
                    </a:lnR>
                    <a:lnT>
                      <a:noFill/>
                    </a:lnT>
                    <a:lnB>
                      <a:noFill/>
                    </a:lnB>
                  </a:tcPr>
                </a:tc>
                <a:tc>
                  <a:txBody>
                    <a:bodyPr/>
                    <a:lstStyle/>
                    <a:p>
                      <a:pPr algn="r" fontAlgn="b"/>
                      <a:r>
                        <a:rPr lang="en-US" sz="2000" b="0" i="0" u="none" strike="noStrike" dirty="0">
                          <a:solidFill>
                            <a:srgbClr val="000000"/>
                          </a:solidFill>
                          <a:latin typeface="Calibri" pitchFamily="34" charset="0"/>
                        </a:rPr>
                        <a:t>$5,000 </a:t>
                      </a:r>
                    </a:p>
                  </a:txBody>
                  <a:tcPr marL="9525" marR="9525" marT="9525" marB="0" anchor="b">
                    <a:lnL>
                      <a:noFill/>
                    </a:lnL>
                    <a:lnR>
                      <a:noFill/>
                    </a:lnR>
                    <a:lnT>
                      <a:noFill/>
                    </a:lnT>
                    <a:lnB>
                      <a:noFill/>
                    </a:lnB>
                  </a:tcPr>
                </a:tc>
                <a:extLst>
                  <a:ext uri="{0D108BD9-81ED-4DB2-BD59-A6C34878D82A}">
                    <a16:rowId xmlns:a16="http://schemas.microsoft.com/office/drawing/2014/main" val="10011"/>
                  </a:ext>
                </a:extLst>
              </a:tr>
              <a:tr h="299112">
                <a:tc>
                  <a:txBody>
                    <a:bodyPr/>
                    <a:lstStyle/>
                    <a:p>
                      <a:pPr algn="l" fontAlgn="b"/>
                      <a:endParaRPr lang="en-US" sz="2000" b="1" i="0" u="none" strike="noStrike" dirty="0">
                        <a:solidFill>
                          <a:srgbClr val="000000"/>
                        </a:solidFill>
                        <a:latin typeface="Calibri" pitchFamily="34" charset="0"/>
                      </a:endParaRPr>
                    </a:p>
                  </a:txBody>
                  <a:tcPr marL="9525" marR="9525" marT="9525" marB="0" anchor="b">
                    <a:lnL>
                      <a:noFill/>
                    </a:lnL>
                    <a:lnR>
                      <a:noFill/>
                    </a:lnR>
                    <a:lnT>
                      <a:noFill/>
                    </a:lnT>
                    <a:lnB>
                      <a:noFill/>
                    </a:lnB>
                    <a:solidFill>
                      <a:schemeClr val="bg2"/>
                    </a:solidFill>
                  </a:tcPr>
                </a:tc>
                <a:tc>
                  <a:txBody>
                    <a:bodyPr/>
                    <a:lstStyle/>
                    <a:p>
                      <a:pPr algn="l" fontAlgn="b"/>
                      <a:endParaRPr lang="en-US" sz="2000" b="0" i="0" u="none" strike="noStrike" dirty="0">
                        <a:solidFill>
                          <a:srgbClr val="000000"/>
                        </a:solidFill>
                        <a:latin typeface="Calibri" pitchFamily="34" charset="0"/>
                      </a:endParaRPr>
                    </a:p>
                  </a:txBody>
                  <a:tcPr marL="9525" marR="9525" marT="9525" marB="0" anchor="b">
                    <a:lnL>
                      <a:noFill/>
                    </a:lnL>
                    <a:lnR>
                      <a:noFill/>
                    </a:lnR>
                    <a:lnT>
                      <a:noFill/>
                    </a:lnT>
                    <a:lnB>
                      <a:noFill/>
                    </a:lnB>
                    <a:solidFill>
                      <a:schemeClr val="bg2"/>
                    </a:solidFill>
                  </a:tcPr>
                </a:tc>
                <a:tc>
                  <a:txBody>
                    <a:bodyPr/>
                    <a:lstStyle/>
                    <a:p>
                      <a:pPr algn="l" fontAlgn="b"/>
                      <a:endParaRPr lang="en-US" sz="2000" b="0" i="0" u="none" strike="noStrike" dirty="0">
                        <a:solidFill>
                          <a:srgbClr val="000000"/>
                        </a:solidFill>
                        <a:latin typeface="Calibri" pitchFamily="34" charset="0"/>
                      </a:endParaRPr>
                    </a:p>
                  </a:txBody>
                  <a:tcPr marL="9525" marR="9525" marT="9525" marB="0" anchor="b">
                    <a:lnL>
                      <a:noFill/>
                    </a:lnL>
                    <a:lnR>
                      <a:noFill/>
                    </a:lnR>
                    <a:lnT>
                      <a:noFill/>
                    </a:lnT>
                    <a:lnB>
                      <a:noFill/>
                    </a:lnB>
                    <a:solidFill>
                      <a:schemeClr val="bg2"/>
                    </a:solidFill>
                  </a:tcPr>
                </a:tc>
                <a:tc>
                  <a:txBody>
                    <a:bodyPr/>
                    <a:lstStyle/>
                    <a:p>
                      <a:pPr algn="l" fontAlgn="b"/>
                      <a:endParaRPr lang="en-US" sz="2000" b="0" i="0" u="none" strike="noStrike" dirty="0">
                        <a:solidFill>
                          <a:srgbClr val="000000"/>
                        </a:solidFill>
                        <a:latin typeface="Calibri" pitchFamily="34" charset="0"/>
                      </a:endParaRPr>
                    </a:p>
                  </a:txBody>
                  <a:tcPr marL="9525" marR="9525" marT="9525" marB="0" anchor="b">
                    <a:lnL>
                      <a:noFill/>
                    </a:lnL>
                    <a:lnR>
                      <a:noFill/>
                    </a:lnR>
                    <a:lnT>
                      <a:noFill/>
                    </a:lnT>
                    <a:lnB>
                      <a:noFill/>
                    </a:lnB>
                    <a:solidFill>
                      <a:schemeClr val="bg2"/>
                    </a:solidFill>
                  </a:tcPr>
                </a:tc>
                <a:extLst>
                  <a:ext uri="{0D108BD9-81ED-4DB2-BD59-A6C34878D82A}">
                    <a16:rowId xmlns:a16="http://schemas.microsoft.com/office/drawing/2014/main" val="10012"/>
                  </a:ext>
                </a:extLst>
              </a:tr>
              <a:tr h="531150">
                <a:tc>
                  <a:txBody>
                    <a:bodyPr/>
                    <a:lstStyle/>
                    <a:p>
                      <a:pPr algn="l" fontAlgn="b"/>
                      <a:r>
                        <a:rPr lang="en-US" sz="2000" b="1" i="0" u="none" strike="noStrike" dirty="0">
                          <a:solidFill>
                            <a:srgbClr val="000000"/>
                          </a:solidFill>
                          <a:latin typeface="Calibri" pitchFamily="34" charset="0"/>
                        </a:rPr>
                        <a:t>Total Paid</a:t>
                      </a:r>
                    </a:p>
                  </a:txBody>
                  <a:tcPr marL="9525" marR="9525" marT="9525" marB="0" anchor="b">
                    <a:lnL>
                      <a:noFill/>
                    </a:lnL>
                    <a:lnR>
                      <a:noFill/>
                    </a:lnR>
                    <a:lnT>
                      <a:noFill/>
                    </a:lnT>
                    <a:lnB>
                      <a:noFill/>
                    </a:lnB>
                    <a:solidFill>
                      <a:schemeClr val="bg1"/>
                    </a:solidFill>
                  </a:tcPr>
                </a:tc>
                <a:tc>
                  <a:txBody>
                    <a:bodyPr/>
                    <a:lstStyle/>
                    <a:p>
                      <a:pPr algn="r" fontAlgn="b"/>
                      <a:r>
                        <a:rPr lang="en-US" sz="1800" b="1" i="0" u="none" strike="noStrike" dirty="0">
                          <a:solidFill>
                            <a:srgbClr val="FF0000"/>
                          </a:solidFill>
                          <a:latin typeface="Calibri" pitchFamily="34" charset="0"/>
                        </a:rPr>
                        <a:t>$20,000 </a:t>
                      </a:r>
                    </a:p>
                  </a:txBody>
                  <a:tcPr marL="9525" marR="9525" marT="9525" marB="0" anchor="b">
                    <a:lnL>
                      <a:noFill/>
                    </a:lnL>
                    <a:lnR>
                      <a:noFill/>
                    </a:lnR>
                    <a:lnT>
                      <a:noFill/>
                    </a:lnT>
                    <a:lnB>
                      <a:noFill/>
                    </a:lnB>
                  </a:tcPr>
                </a:tc>
                <a:tc>
                  <a:txBody>
                    <a:bodyPr/>
                    <a:lstStyle/>
                    <a:p>
                      <a:pPr algn="r" fontAlgn="b"/>
                      <a:r>
                        <a:rPr lang="en-US" sz="1800" b="1" i="0" u="none" strike="noStrike" dirty="0">
                          <a:solidFill>
                            <a:srgbClr val="FF0000"/>
                          </a:solidFill>
                          <a:latin typeface="Calibri" pitchFamily="34" charset="0"/>
                        </a:rPr>
                        <a:t>$20,000+loan</a:t>
                      </a:r>
                    </a:p>
                    <a:p>
                      <a:pPr algn="r" fontAlgn="b"/>
                      <a:r>
                        <a:rPr lang="en-US" sz="1800" b="1" i="0" u="none" strike="noStrike" dirty="0">
                          <a:solidFill>
                            <a:srgbClr val="FF0000"/>
                          </a:solidFill>
                          <a:latin typeface="Calibri" pitchFamily="34" charset="0"/>
                        </a:rPr>
                        <a:t>+interest</a:t>
                      </a:r>
                    </a:p>
                  </a:txBody>
                  <a:tcPr marL="9525" marR="9525" marT="9525" marB="0" anchor="b">
                    <a:lnL>
                      <a:noFill/>
                    </a:lnL>
                    <a:lnR>
                      <a:noFill/>
                    </a:lnR>
                    <a:lnT>
                      <a:noFill/>
                    </a:lnT>
                    <a:lnB>
                      <a:noFill/>
                    </a:lnB>
                  </a:tcPr>
                </a:tc>
                <a:tc>
                  <a:txBody>
                    <a:bodyPr/>
                    <a:lstStyle/>
                    <a:p>
                      <a:pPr algn="r" fontAlgn="b"/>
                      <a:r>
                        <a:rPr lang="en-US" sz="1800" b="1" i="0" u="none" strike="noStrike" dirty="0">
                          <a:solidFill>
                            <a:srgbClr val="FF0000"/>
                          </a:solidFill>
                          <a:latin typeface="Calibri" pitchFamily="34" charset="0"/>
                        </a:rPr>
                        <a:t>$25,000+loan</a:t>
                      </a:r>
                    </a:p>
                    <a:p>
                      <a:pPr algn="r" fontAlgn="b"/>
                      <a:r>
                        <a:rPr lang="en-US" sz="1800" b="1" i="0" u="none" strike="noStrike" dirty="0">
                          <a:solidFill>
                            <a:srgbClr val="FF0000"/>
                          </a:solidFill>
                          <a:latin typeface="Calibri" pitchFamily="34" charset="0"/>
                        </a:rPr>
                        <a:t>+interest</a:t>
                      </a:r>
                    </a:p>
                  </a:txBody>
                  <a:tcPr marL="9525" marR="9525" marT="9525" marB="0" anchor="b">
                    <a:lnL>
                      <a:noFill/>
                    </a:lnL>
                    <a:lnR>
                      <a:noFill/>
                    </a:lnR>
                    <a:lnT>
                      <a:noFill/>
                    </a:lnT>
                    <a:lnB>
                      <a:noFill/>
                    </a:lnB>
                  </a:tcPr>
                </a:tc>
                <a:extLst>
                  <a:ext uri="{0D108BD9-81ED-4DB2-BD59-A6C34878D82A}">
                    <a16:rowId xmlns:a16="http://schemas.microsoft.com/office/drawing/2014/main" val="10013"/>
                  </a:ext>
                </a:extLst>
              </a:tr>
            </a:tbl>
          </a:graphicData>
        </a:graphic>
      </p:graphicFrame>
    </p:spTree>
    <p:extLst>
      <p:ext uri="{BB962C8B-B14F-4D97-AF65-F5344CB8AC3E}">
        <p14:creationId xmlns:p14="http://schemas.microsoft.com/office/powerpoint/2010/main" val="1998892496"/>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1981200" y="381000"/>
            <a:ext cx="6705600" cy="1219200"/>
          </a:xfrm>
        </p:spPr>
        <p:txBody>
          <a:bodyPr/>
          <a:lstStyle/>
          <a:p>
            <a:pPr algn="ctr" eaLnBrk="1" hangingPunct="1"/>
            <a:r>
              <a:rPr lang="en-US" sz="5400" dirty="0">
                <a:solidFill>
                  <a:srgbClr val="C00000"/>
                </a:solidFill>
              </a:rPr>
              <a:t>What will we cover?</a:t>
            </a:r>
          </a:p>
        </p:txBody>
      </p:sp>
      <p:sp>
        <p:nvSpPr>
          <p:cNvPr id="7171" name="Rectangle 3"/>
          <p:cNvSpPr>
            <a:spLocks noGrp="1" noChangeArrowheads="1"/>
          </p:cNvSpPr>
          <p:nvPr>
            <p:ph sz="quarter" idx="1"/>
          </p:nvPr>
        </p:nvSpPr>
        <p:spPr>
          <a:xfrm>
            <a:off x="1981200" y="1981200"/>
            <a:ext cx="6858000" cy="4191000"/>
          </a:xfrm>
        </p:spPr>
        <p:txBody>
          <a:bodyPr/>
          <a:lstStyle/>
          <a:p>
            <a:pPr eaLnBrk="1" hangingPunct="1">
              <a:lnSpc>
                <a:spcPct val="80000"/>
              </a:lnSpc>
            </a:pPr>
            <a:r>
              <a:rPr lang="en-US" sz="3600" dirty="0"/>
              <a:t>Applying for Aid</a:t>
            </a:r>
          </a:p>
          <a:p>
            <a:pPr eaLnBrk="1" hangingPunct="1">
              <a:lnSpc>
                <a:spcPct val="80000"/>
              </a:lnSpc>
            </a:pPr>
            <a:r>
              <a:rPr lang="en-US" sz="3600" dirty="0"/>
              <a:t>Cost of Education</a:t>
            </a:r>
          </a:p>
          <a:p>
            <a:pPr eaLnBrk="1" hangingPunct="1">
              <a:lnSpc>
                <a:spcPct val="80000"/>
              </a:lnSpc>
            </a:pPr>
            <a:r>
              <a:rPr lang="en-US" sz="3600" dirty="0"/>
              <a:t>Need-Based Aid</a:t>
            </a:r>
          </a:p>
          <a:p>
            <a:pPr eaLnBrk="1" hangingPunct="1">
              <a:lnSpc>
                <a:spcPct val="80000"/>
              </a:lnSpc>
            </a:pPr>
            <a:r>
              <a:rPr lang="en-US" sz="3600" dirty="0"/>
              <a:t>Merit-Based Aid</a:t>
            </a:r>
          </a:p>
          <a:p>
            <a:pPr eaLnBrk="1" hangingPunct="1">
              <a:lnSpc>
                <a:spcPct val="80000"/>
              </a:lnSpc>
            </a:pPr>
            <a:r>
              <a:rPr lang="en-US" sz="3600" dirty="0"/>
              <a:t>Packaging/Awarding</a:t>
            </a:r>
          </a:p>
          <a:p>
            <a:pPr eaLnBrk="1" hangingPunct="1">
              <a:lnSpc>
                <a:spcPct val="80000"/>
              </a:lnSpc>
            </a:pPr>
            <a:r>
              <a:rPr lang="en-US" sz="3600" dirty="0"/>
              <a:t>Anticipated Changes</a:t>
            </a:r>
          </a:p>
          <a:p>
            <a:pPr eaLnBrk="1" hangingPunct="1">
              <a:lnSpc>
                <a:spcPct val="80000"/>
              </a:lnSpc>
            </a:pPr>
            <a:r>
              <a:rPr lang="en-US" sz="3600" dirty="0"/>
              <a:t>Consumer Tips</a:t>
            </a:r>
          </a:p>
          <a:p>
            <a:pPr marL="0" indent="0" eaLnBrk="1" hangingPunct="1">
              <a:lnSpc>
                <a:spcPct val="80000"/>
              </a:lnSpc>
              <a:buNone/>
            </a:pPr>
            <a:endParaRPr lang="en-US" sz="3600" dirty="0">
              <a:latin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fade">
                                      <p:cBhvr>
                                        <p:cTn id="7" dur="2000"/>
                                        <p:tgtEl>
                                          <p:spTgt spid="7171">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171">
                                            <p:txEl>
                                              <p:pRg st="1" end="1"/>
                                            </p:txEl>
                                          </p:spTgt>
                                        </p:tgtEl>
                                        <p:attrNameLst>
                                          <p:attrName>style.visibility</p:attrName>
                                        </p:attrNameLst>
                                      </p:cBhvr>
                                      <p:to>
                                        <p:strVal val="visible"/>
                                      </p:to>
                                    </p:set>
                                    <p:animEffect transition="in" filter="fade">
                                      <p:cBhvr>
                                        <p:cTn id="10" dur="2000"/>
                                        <p:tgtEl>
                                          <p:spTgt spid="7171">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7171">
                                            <p:txEl>
                                              <p:pRg st="2" end="2"/>
                                            </p:txEl>
                                          </p:spTgt>
                                        </p:tgtEl>
                                        <p:attrNameLst>
                                          <p:attrName>style.visibility</p:attrName>
                                        </p:attrNameLst>
                                      </p:cBhvr>
                                      <p:to>
                                        <p:strVal val="visible"/>
                                      </p:to>
                                    </p:set>
                                    <p:animEffect transition="in" filter="fade">
                                      <p:cBhvr>
                                        <p:cTn id="13" dur="2000"/>
                                        <p:tgtEl>
                                          <p:spTgt spid="7171">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7171">
                                            <p:txEl>
                                              <p:pRg st="3" end="3"/>
                                            </p:txEl>
                                          </p:spTgt>
                                        </p:tgtEl>
                                        <p:attrNameLst>
                                          <p:attrName>style.visibility</p:attrName>
                                        </p:attrNameLst>
                                      </p:cBhvr>
                                      <p:to>
                                        <p:strVal val="visible"/>
                                      </p:to>
                                    </p:set>
                                    <p:animEffect transition="in" filter="fade">
                                      <p:cBhvr>
                                        <p:cTn id="16" dur="2000"/>
                                        <p:tgtEl>
                                          <p:spTgt spid="7171">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7171">
                                            <p:txEl>
                                              <p:pRg st="4" end="4"/>
                                            </p:txEl>
                                          </p:spTgt>
                                        </p:tgtEl>
                                        <p:attrNameLst>
                                          <p:attrName>style.visibility</p:attrName>
                                        </p:attrNameLst>
                                      </p:cBhvr>
                                      <p:to>
                                        <p:strVal val="visible"/>
                                      </p:to>
                                    </p:set>
                                    <p:animEffect transition="in" filter="fade">
                                      <p:cBhvr>
                                        <p:cTn id="19" dur="2000"/>
                                        <p:tgtEl>
                                          <p:spTgt spid="7171">
                                            <p:txEl>
                                              <p:pRg st="4" end="4"/>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7171">
                                            <p:txEl>
                                              <p:pRg st="5" end="5"/>
                                            </p:txEl>
                                          </p:spTgt>
                                        </p:tgtEl>
                                        <p:attrNameLst>
                                          <p:attrName>style.visibility</p:attrName>
                                        </p:attrNameLst>
                                      </p:cBhvr>
                                      <p:to>
                                        <p:strVal val="visible"/>
                                      </p:to>
                                    </p:set>
                                    <p:animEffect transition="in" filter="fade">
                                      <p:cBhvr>
                                        <p:cTn id="22" dur="2000"/>
                                        <p:tgtEl>
                                          <p:spTgt spid="7171">
                                            <p:txEl>
                                              <p:pRg st="5" end="5"/>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7171">
                                            <p:txEl>
                                              <p:pRg st="6" end="6"/>
                                            </p:txEl>
                                          </p:spTgt>
                                        </p:tgtEl>
                                        <p:attrNameLst>
                                          <p:attrName>style.visibility</p:attrName>
                                        </p:attrNameLst>
                                      </p:cBhvr>
                                      <p:to>
                                        <p:strVal val="visible"/>
                                      </p:to>
                                    </p:set>
                                    <p:animEffect transition="in" filter="fade">
                                      <p:cBhvr>
                                        <p:cTn id="25" dur="2000"/>
                                        <p:tgtEl>
                                          <p:spTgt spid="717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allAtOnce"/>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2057400" y="533400"/>
            <a:ext cx="6705600" cy="1295400"/>
          </a:xfrm>
        </p:spPr>
        <p:txBody>
          <a:bodyPr/>
          <a:lstStyle/>
          <a:p>
            <a:pPr algn="ctr" eaLnBrk="1" hangingPunct="1"/>
            <a:r>
              <a:rPr lang="en-US" sz="4200" dirty="0">
                <a:solidFill>
                  <a:srgbClr val="C00000"/>
                </a:solidFill>
              </a:rPr>
              <a:t>What are some payment options?</a:t>
            </a:r>
          </a:p>
        </p:txBody>
      </p:sp>
      <p:sp>
        <p:nvSpPr>
          <p:cNvPr id="24579" name="Rectangle 3"/>
          <p:cNvSpPr>
            <a:spLocks noGrp="1" noChangeArrowheads="1"/>
          </p:cNvSpPr>
          <p:nvPr>
            <p:ph sz="quarter" idx="1"/>
          </p:nvPr>
        </p:nvSpPr>
        <p:spPr>
          <a:xfrm>
            <a:off x="1828800" y="2209800"/>
            <a:ext cx="7315200" cy="3657600"/>
          </a:xfrm>
        </p:spPr>
        <p:txBody>
          <a:bodyPr/>
          <a:lstStyle/>
          <a:p>
            <a:pPr eaLnBrk="1" hangingPunct="1">
              <a:lnSpc>
                <a:spcPct val="80000"/>
              </a:lnSpc>
            </a:pPr>
            <a:r>
              <a:rPr lang="en-US" sz="3600" dirty="0"/>
              <a:t>Monthly payment plans</a:t>
            </a:r>
          </a:p>
          <a:p>
            <a:pPr eaLnBrk="1" hangingPunct="1">
              <a:lnSpc>
                <a:spcPct val="80000"/>
              </a:lnSpc>
              <a:buNone/>
            </a:pPr>
            <a:endParaRPr lang="en-US" sz="3600" dirty="0"/>
          </a:p>
          <a:p>
            <a:pPr eaLnBrk="1" hangingPunct="1">
              <a:lnSpc>
                <a:spcPct val="80000"/>
              </a:lnSpc>
            </a:pPr>
            <a:r>
              <a:rPr lang="en-US" sz="3600" dirty="0"/>
              <a:t>Federal Educational Loans</a:t>
            </a:r>
          </a:p>
          <a:p>
            <a:pPr lvl="1" eaLnBrk="1" hangingPunct="1">
              <a:lnSpc>
                <a:spcPct val="80000"/>
              </a:lnSpc>
            </a:pPr>
            <a:r>
              <a:rPr lang="en-US" sz="3400" dirty="0"/>
              <a:t>Student (Direct Stafford)</a:t>
            </a:r>
          </a:p>
          <a:p>
            <a:pPr lvl="1" eaLnBrk="1" hangingPunct="1">
              <a:lnSpc>
                <a:spcPct val="80000"/>
              </a:lnSpc>
            </a:pPr>
            <a:r>
              <a:rPr lang="en-US" sz="3400" dirty="0"/>
              <a:t>Parents (Direct PLUS)</a:t>
            </a:r>
            <a:endParaRPr lang="en-US" sz="3000" dirty="0"/>
          </a:p>
          <a:p>
            <a:pPr eaLnBrk="1" hangingPunct="1">
              <a:lnSpc>
                <a:spcPct val="80000"/>
              </a:lnSpc>
              <a:buNone/>
            </a:pPr>
            <a:endParaRPr lang="en-US" sz="3600" dirty="0"/>
          </a:p>
          <a:p>
            <a:pPr eaLnBrk="1" hangingPunct="1">
              <a:lnSpc>
                <a:spcPct val="80000"/>
              </a:lnSpc>
            </a:pPr>
            <a:r>
              <a:rPr lang="en-US" sz="3600" dirty="0"/>
              <a:t>Private Educational Loans</a:t>
            </a:r>
          </a:p>
          <a:p>
            <a:pPr eaLnBrk="1" hangingPunct="1">
              <a:lnSpc>
                <a:spcPct val="80000"/>
              </a:lnSpc>
              <a:buFontTx/>
              <a:buNone/>
            </a:pPr>
            <a:endParaRPr lang="en-US" sz="3000" dirty="0">
              <a:solidFill>
                <a:schemeClr val="tx2"/>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4579">
                                            <p:txEl>
                                              <p:pRg st="0" end="0"/>
                                            </p:txEl>
                                          </p:spTgt>
                                        </p:tgtEl>
                                        <p:attrNameLst>
                                          <p:attrName>style.visibility</p:attrName>
                                        </p:attrNameLst>
                                      </p:cBhvr>
                                      <p:to>
                                        <p:strVal val="visible"/>
                                      </p:to>
                                    </p:set>
                                    <p:animEffect transition="in" filter="fade">
                                      <p:cBhvr>
                                        <p:cTn id="7" dur="2000"/>
                                        <p:tgtEl>
                                          <p:spTgt spid="24579">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4579">
                                            <p:txEl>
                                              <p:pRg st="2" end="2"/>
                                            </p:txEl>
                                          </p:spTgt>
                                        </p:tgtEl>
                                        <p:attrNameLst>
                                          <p:attrName>style.visibility</p:attrName>
                                        </p:attrNameLst>
                                      </p:cBhvr>
                                      <p:to>
                                        <p:strVal val="visible"/>
                                      </p:to>
                                    </p:set>
                                    <p:animEffect transition="in" filter="fade">
                                      <p:cBhvr>
                                        <p:cTn id="10" dur="2000"/>
                                        <p:tgtEl>
                                          <p:spTgt spid="24579">
                                            <p:txEl>
                                              <p:pRg st="2" end="2"/>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4579">
                                            <p:txEl>
                                              <p:pRg st="3" end="3"/>
                                            </p:txEl>
                                          </p:spTgt>
                                        </p:tgtEl>
                                        <p:attrNameLst>
                                          <p:attrName>style.visibility</p:attrName>
                                        </p:attrNameLst>
                                      </p:cBhvr>
                                      <p:to>
                                        <p:strVal val="visible"/>
                                      </p:to>
                                    </p:set>
                                    <p:animEffect transition="in" filter="fade">
                                      <p:cBhvr>
                                        <p:cTn id="13" dur="2000"/>
                                        <p:tgtEl>
                                          <p:spTgt spid="24579">
                                            <p:txEl>
                                              <p:pRg st="3" end="3"/>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4579">
                                            <p:txEl>
                                              <p:pRg st="4" end="4"/>
                                            </p:txEl>
                                          </p:spTgt>
                                        </p:tgtEl>
                                        <p:attrNameLst>
                                          <p:attrName>style.visibility</p:attrName>
                                        </p:attrNameLst>
                                      </p:cBhvr>
                                      <p:to>
                                        <p:strVal val="visible"/>
                                      </p:to>
                                    </p:set>
                                    <p:animEffect transition="in" filter="fade">
                                      <p:cBhvr>
                                        <p:cTn id="16" dur="2000"/>
                                        <p:tgtEl>
                                          <p:spTgt spid="24579">
                                            <p:txEl>
                                              <p:pRg st="4" end="4"/>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4579">
                                            <p:txEl>
                                              <p:pRg st="6" end="6"/>
                                            </p:txEl>
                                          </p:spTgt>
                                        </p:tgtEl>
                                        <p:attrNameLst>
                                          <p:attrName>style.visibility</p:attrName>
                                        </p:attrNameLst>
                                      </p:cBhvr>
                                      <p:to>
                                        <p:strVal val="visible"/>
                                      </p:to>
                                    </p:set>
                                    <p:animEffect transition="in" filter="fade">
                                      <p:cBhvr>
                                        <p:cTn id="19" dur="2000"/>
                                        <p:tgtEl>
                                          <p:spTgt spid="2457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build="allAtOnce"/>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6705600" cy="1706562"/>
          </a:xfrm>
        </p:spPr>
        <p:txBody>
          <a:bodyPr/>
          <a:lstStyle/>
          <a:p>
            <a:pPr algn="ctr"/>
            <a:r>
              <a:rPr lang="en-US" sz="4800" dirty="0">
                <a:solidFill>
                  <a:srgbClr val="C00000"/>
                </a:solidFill>
              </a:rPr>
              <a:t>What if my financial circumstances change?</a:t>
            </a:r>
          </a:p>
        </p:txBody>
      </p:sp>
      <p:sp>
        <p:nvSpPr>
          <p:cNvPr id="3" name="Content Placeholder 2"/>
          <p:cNvSpPr>
            <a:spLocks noGrp="1"/>
          </p:cNvSpPr>
          <p:nvPr>
            <p:ph sz="quarter" idx="1"/>
          </p:nvPr>
        </p:nvSpPr>
        <p:spPr>
          <a:xfrm>
            <a:off x="1981200" y="1981200"/>
            <a:ext cx="6705600" cy="3733800"/>
          </a:xfrm>
        </p:spPr>
        <p:txBody>
          <a:bodyPr/>
          <a:lstStyle/>
          <a:p>
            <a:r>
              <a:rPr lang="en-US" sz="3500" dirty="0"/>
              <a:t>Institutions </a:t>
            </a:r>
            <a:r>
              <a:rPr lang="en-US" sz="3500" b="1" dirty="0"/>
              <a:t>may</a:t>
            </a:r>
            <a:r>
              <a:rPr lang="en-US" sz="3500" dirty="0"/>
              <a:t> choose to apply professional judgement decisions at different times throughout year </a:t>
            </a:r>
            <a:r>
              <a:rPr lang="en-US" sz="3500" b="1" dirty="0"/>
              <a:t>or</a:t>
            </a:r>
            <a:r>
              <a:rPr lang="en-US" sz="3500" dirty="0"/>
              <a:t> wait until next annual filing</a:t>
            </a:r>
          </a:p>
          <a:p>
            <a:r>
              <a:rPr lang="en-US" sz="3500" b="1" dirty="0"/>
              <a:t>May</a:t>
            </a:r>
            <a:r>
              <a:rPr lang="en-US" sz="3500" dirty="0"/>
              <a:t> affect family contribution</a:t>
            </a:r>
          </a:p>
          <a:p>
            <a:r>
              <a:rPr lang="en-US" sz="3500" dirty="0"/>
              <a:t>Communicate changes and have documentation prepared</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E43AB3-DEB8-4E0B-87FC-108F1159B659}"/>
              </a:ext>
            </a:extLst>
          </p:cNvPr>
          <p:cNvSpPr>
            <a:spLocks noGrp="1"/>
          </p:cNvSpPr>
          <p:nvPr>
            <p:ph type="title"/>
          </p:nvPr>
        </p:nvSpPr>
        <p:spPr>
          <a:xfrm>
            <a:off x="1905000" y="274638"/>
            <a:ext cx="7086600" cy="1477962"/>
          </a:xfrm>
        </p:spPr>
        <p:txBody>
          <a:bodyPr/>
          <a:lstStyle/>
          <a:p>
            <a:pPr algn="ctr"/>
            <a:r>
              <a:rPr lang="en-US" dirty="0">
                <a:solidFill>
                  <a:srgbClr val="C00000"/>
                </a:solidFill>
              </a:rPr>
              <a:t>Anticipated FAFSA Simplification Changes</a:t>
            </a:r>
          </a:p>
        </p:txBody>
      </p:sp>
      <p:sp>
        <p:nvSpPr>
          <p:cNvPr id="3" name="Content Placeholder 2">
            <a:extLst>
              <a:ext uri="{FF2B5EF4-FFF2-40B4-BE49-F238E27FC236}">
                <a16:creationId xmlns:a16="http://schemas.microsoft.com/office/drawing/2014/main" id="{F4197A7E-4F92-4585-9D59-43A0BA148383}"/>
              </a:ext>
            </a:extLst>
          </p:cNvPr>
          <p:cNvSpPr>
            <a:spLocks noGrp="1"/>
          </p:cNvSpPr>
          <p:nvPr>
            <p:ph sz="quarter" idx="1"/>
          </p:nvPr>
        </p:nvSpPr>
        <p:spPr>
          <a:xfrm>
            <a:off x="1143000" y="2362200"/>
            <a:ext cx="7848600" cy="4114800"/>
          </a:xfrm>
        </p:spPr>
        <p:txBody>
          <a:bodyPr/>
          <a:lstStyle/>
          <a:p>
            <a:r>
              <a:rPr lang="en-US" sz="2800" b="1" dirty="0"/>
              <a:t>To take effect 2023-24:</a:t>
            </a:r>
          </a:p>
          <a:p>
            <a:pPr lvl="1"/>
            <a:r>
              <a:rPr lang="en-US" sz="2500" dirty="0"/>
              <a:t>Selective Service registration and drug conviction-related questions removed</a:t>
            </a:r>
          </a:p>
          <a:p>
            <a:pPr lvl="1"/>
            <a:r>
              <a:rPr lang="en-US" sz="2500" dirty="0"/>
              <a:t>Addition of a demographic survey</a:t>
            </a:r>
          </a:p>
          <a:p>
            <a:r>
              <a:rPr lang="en-US" sz="2800" b="1" dirty="0"/>
              <a:t>To take effect 2024-25:</a:t>
            </a:r>
          </a:p>
          <a:p>
            <a:pPr lvl="1"/>
            <a:r>
              <a:rPr lang="en-US" sz="2500" dirty="0"/>
              <a:t>Reduced number of questions from 100+ to ~40</a:t>
            </a:r>
          </a:p>
          <a:p>
            <a:pPr lvl="1"/>
            <a:r>
              <a:rPr lang="en-US" sz="2500" dirty="0"/>
              <a:t>Student Aid Index to replace Expected Family Contribution</a:t>
            </a:r>
          </a:p>
          <a:p>
            <a:pPr lvl="1"/>
            <a:r>
              <a:rPr lang="en-US" sz="2500" dirty="0"/>
              <a:t>Reporting Parent determined by level of financial support</a:t>
            </a:r>
          </a:p>
          <a:p>
            <a:pPr lvl="1"/>
            <a:r>
              <a:rPr lang="en-US" sz="2500" dirty="0"/>
              <a:t>Income data transferred from IRS to ED</a:t>
            </a:r>
          </a:p>
          <a:p>
            <a:pPr marL="319088" lvl="1" indent="0">
              <a:buNone/>
            </a:pPr>
            <a:endParaRPr lang="en-US" dirty="0"/>
          </a:p>
          <a:p>
            <a:pPr marL="319088" lvl="1" indent="0">
              <a:buNone/>
            </a:pPr>
            <a:endParaRPr lang="en-US" dirty="0"/>
          </a:p>
          <a:p>
            <a:endParaRPr lang="en-US" dirty="0"/>
          </a:p>
        </p:txBody>
      </p:sp>
    </p:spTree>
    <p:extLst>
      <p:ext uri="{BB962C8B-B14F-4D97-AF65-F5344CB8AC3E}">
        <p14:creationId xmlns:p14="http://schemas.microsoft.com/office/powerpoint/2010/main" val="13298754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E43AB3-DEB8-4E0B-87FC-108F1159B659}"/>
              </a:ext>
            </a:extLst>
          </p:cNvPr>
          <p:cNvSpPr>
            <a:spLocks noGrp="1"/>
          </p:cNvSpPr>
          <p:nvPr>
            <p:ph type="title"/>
          </p:nvPr>
        </p:nvSpPr>
        <p:spPr>
          <a:xfrm>
            <a:off x="1905000" y="274638"/>
            <a:ext cx="7086600" cy="1477962"/>
          </a:xfrm>
        </p:spPr>
        <p:txBody>
          <a:bodyPr/>
          <a:lstStyle/>
          <a:p>
            <a:pPr algn="ctr"/>
            <a:r>
              <a:rPr lang="en-US" dirty="0">
                <a:solidFill>
                  <a:srgbClr val="C00000"/>
                </a:solidFill>
              </a:rPr>
              <a:t>Continued - Anticipated FAFSA Simplification Changes</a:t>
            </a:r>
          </a:p>
        </p:txBody>
      </p:sp>
      <p:sp>
        <p:nvSpPr>
          <p:cNvPr id="3" name="Content Placeholder 2">
            <a:extLst>
              <a:ext uri="{FF2B5EF4-FFF2-40B4-BE49-F238E27FC236}">
                <a16:creationId xmlns:a16="http://schemas.microsoft.com/office/drawing/2014/main" id="{F4197A7E-4F92-4585-9D59-43A0BA148383}"/>
              </a:ext>
            </a:extLst>
          </p:cNvPr>
          <p:cNvSpPr>
            <a:spLocks noGrp="1"/>
          </p:cNvSpPr>
          <p:nvPr>
            <p:ph sz="quarter" idx="1"/>
          </p:nvPr>
        </p:nvSpPr>
        <p:spPr>
          <a:xfrm>
            <a:off x="914400" y="1828800"/>
            <a:ext cx="7772400" cy="4648200"/>
          </a:xfrm>
        </p:spPr>
        <p:txBody>
          <a:bodyPr/>
          <a:lstStyle/>
          <a:p>
            <a:pPr marL="0" indent="0">
              <a:buNone/>
            </a:pPr>
            <a:endParaRPr lang="en-US" dirty="0"/>
          </a:p>
          <a:p>
            <a:r>
              <a:rPr lang="en-US" sz="2800" b="1" dirty="0"/>
              <a:t>To take effect 2024-25:</a:t>
            </a:r>
          </a:p>
          <a:p>
            <a:pPr lvl="1"/>
            <a:r>
              <a:rPr lang="en-US" sz="2500" dirty="0"/>
              <a:t>New Pell eligibility criteria introduced to expand eligibility</a:t>
            </a:r>
          </a:p>
          <a:p>
            <a:pPr lvl="1"/>
            <a:r>
              <a:rPr lang="en-US" sz="2500" dirty="0"/>
              <a:t>Number of children in college no longer considered</a:t>
            </a:r>
          </a:p>
          <a:p>
            <a:pPr lvl="1"/>
            <a:r>
              <a:rPr lang="en-US" sz="2500" dirty="0"/>
              <a:t>Untaxed retirement contributions no longer considered</a:t>
            </a:r>
          </a:p>
          <a:p>
            <a:pPr lvl="1"/>
            <a:r>
              <a:rPr lang="en-US" sz="2500" dirty="0"/>
              <a:t>Child support received to be treated as an asset, not income</a:t>
            </a:r>
          </a:p>
          <a:p>
            <a:pPr lvl="1"/>
            <a:r>
              <a:rPr lang="en-US" sz="2500" dirty="0"/>
              <a:t>No required asset reporting if income is less than $60,000</a:t>
            </a:r>
          </a:p>
          <a:p>
            <a:pPr lvl="1"/>
            <a:r>
              <a:rPr lang="en-US" sz="2500" dirty="0"/>
              <a:t>Business/Farm value must be reported</a:t>
            </a:r>
          </a:p>
          <a:p>
            <a:pPr lvl="1"/>
            <a:r>
              <a:rPr lang="en-US" sz="2500" dirty="0"/>
              <a:t>Increased Income Protection Allowance </a:t>
            </a:r>
          </a:p>
          <a:p>
            <a:pPr marL="319088" lvl="1" indent="0">
              <a:buNone/>
            </a:pPr>
            <a:endParaRPr lang="en-US" dirty="0"/>
          </a:p>
          <a:p>
            <a:endParaRPr lang="en-US" dirty="0"/>
          </a:p>
        </p:txBody>
      </p:sp>
    </p:spTree>
    <p:extLst>
      <p:ext uri="{BB962C8B-B14F-4D97-AF65-F5344CB8AC3E}">
        <p14:creationId xmlns:p14="http://schemas.microsoft.com/office/powerpoint/2010/main" val="8070679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74638"/>
            <a:ext cx="7315200" cy="1630362"/>
          </a:xfrm>
        </p:spPr>
        <p:txBody>
          <a:bodyPr/>
          <a:lstStyle/>
          <a:p>
            <a:pPr algn="ctr"/>
            <a:r>
              <a:rPr lang="en-US" sz="4800" dirty="0">
                <a:solidFill>
                  <a:srgbClr val="C00000"/>
                </a:solidFill>
              </a:rPr>
              <a:t>Do you have any “consumer tips?”</a:t>
            </a:r>
          </a:p>
        </p:txBody>
      </p:sp>
      <p:sp>
        <p:nvSpPr>
          <p:cNvPr id="3" name="Content Placeholder 2"/>
          <p:cNvSpPr>
            <a:spLocks noGrp="1"/>
          </p:cNvSpPr>
          <p:nvPr>
            <p:ph sz="quarter" idx="1"/>
          </p:nvPr>
        </p:nvSpPr>
        <p:spPr>
          <a:xfrm>
            <a:off x="914400" y="2362200"/>
            <a:ext cx="7772400" cy="4114800"/>
          </a:xfrm>
        </p:spPr>
        <p:txBody>
          <a:bodyPr/>
          <a:lstStyle/>
          <a:p>
            <a:pPr eaLnBrk="1" hangingPunct="1"/>
            <a:r>
              <a:rPr lang="en-US" sz="4000" dirty="0"/>
              <a:t>Consult your College Counselor</a:t>
            </a:r>
          </a:p>
          <a:p>
            <a:pPr eaLnBrk="1" hangingPunct="1"/>
            <a:r>
              <a:rPr lang="en-US" sz="4000" dirty="0"/>
              <a:t>Avoid scholarship programs and search services that charge fees</a:t>
            </a:r>
          </a:p>
          <a:p>
            <a:pPr eaLnBrk="1" hangingPunct="1"/>
            <a:r>
              <a:rPr lang="en-US" sz="4000" dirty="0"/>
              <a:t>Net Price Calculators</a:t>
            </a:r>
          </a:p>
          <a:p>
            <a:pPr eaLnBrk="1" hangingPunct="1"/>
            <a:r>
              <a:rPr lang="en-US" sz="4000" dirty="0"/>
              <a:t>Negotiation? Price matching?</a:t>
            </a:r>
          </a:p>
          <a:p>
            <a:pPr marL="0" indent="0" eaLnBrk="1" hangingPunct="1">
              <a:buNone/>
            </a:pPr>
            <a:endParaRPr lang="en-US" sz="4000" dirty="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20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4" name="Rectangle 6"/>
          <p:cNvSpPr>
            <a:spLocks noGrp="1" noChangeArrowheads="1"/>
          </p:cNvSpPr>
          <p:nvPr>
            <p:ph type="title"/>
          </p:nvPr>
        </p:nvSpPr>
        <p:spPr>
          <a:xfrm>
            <a:off x="1981200" y="304800"/>
            <a:ext cx="6705600" cy="6096000"/>
          </a:xfrm>
        </p:spPr>
        <p:txBody>
          <a:bodyPr>
            <a:normAutofit fontScale="90000"/>
          </a:bodyPr>
          <a:lstStyle/>
          <a:p>
            <a:pPr eaLnBrk="1" hangingPunct="1">
              <a:lnSpc>
                <a:spcPct val="80000"/>
              </a:lnSpc>
            </a:pPr>
            <a:r>
              <a:rPr lang="en-US" sz="6000" b="1" dirty="0">
                <a:solidFill>
                  <a:srgbClr val="C00000"/>
                </a:solidFill>
              </a:rPr>
              <a:t/>
            </a:r>
            <a:br>
              <a:rPr lang="en-US" sz="6000" b="1" dirty="0">
                <a:solidFill>
                  <a:srgbClr val="C00000"/>
                </a:solidFill>
              </a:rPr>
            </a:br>
            <a:r>
              <a:rPr lang="en-US" sz="6000" b="1" dirty="0">
                <a:solidFill>
                  <a:srgbClr val="C00000"/>
                </a:solidFill>
              </a:rPr>
              <a:t/>
            </a:r>
            <a:br>
              <a:rPr lang="en-US" sz="6000" b="1" dirty="0">
                <a:solidFill>
                  <a:srgbClr val="C00000"/>
                </a:solidFill>
              </a:rPr>
            </a:br>
            <a:r>
              <a:rPr lang="en-US" sz="6000" b="1" dirty="0">
                <a:solidFill>
                  <a:srgbClr val="C00000"/>
                </a:solidFill>
              </a:rPr>
              <a:t/>
            </a:r>
            <a:br>
              <a:rPr lang="en-US" sz="6000" b="1" dirty="0">
                <a:solidFill>
                  <a:srgbClr val="C00000"/>
                </a:solidFill>
              </a:rPr>
            </a:br>
            <a:r>
              <a:rPr lang="en-US" sz="6000" b="1" dirty="0">
                <a:solidFill>
                  <a:srgbClr val="C00000"/>
                </a:solidFill>
              </a:rPr>
              <a:t/>
            </a:r>
            <a:br>
              <a:rPr lang="en-US" sz="6000" b="1" dirty="0">
                <a:solidFill>
                  <a:srgbClr val="C00000"/>
                </a:solidFill>
              </a:rPr>
            </a:br>
            <a:r>
              <a:rPr lang="en-US" sz="6000" b="1" dirty="0">
                <a:solidFill>
                  <a:srgbClr val="C00000"/>
                </a:solidFill>
              </a:rPr>
              <a:t/>
            </a:r>
            <a:br>
              <a:rPr lang="en-US" sz="6000" b="1" dirty="0">
                <a:solidFill>
                  <a:srgbClr val="C00000"/>
                </a:solidFill>
              </a:rPr>
            </a:br>
            <a:r>
              <a:rPr lang="en-US" sz="6000" b="1" dirty="0">
                <a:solidFill>
                  <a:srgbClr val="C00000"/>
                </a:solidFill>
              </a:rPr>
              <a:t/>
            </a:r>
            <a:br>
              <a:rPr lang="en-US" sz="6000" b="1" dirty="0">
                <a:solidFill>
                  <a:srgbClr val="C00000"/>
                </a:solidFill>
              </a:rPr>
            </a:br>
            <a:r>
              <a:rPr lang="en-US" sz="6000" b="1" dirty="0">
                <a:solidFill>
                  <a:srgbClr val="C00000"/>
                </a:solidFill>
              </a:rPr>
              <a:t/>
            </a:r>
            <a:br>
              <a:rPr lang="en-US" sz="6000" b="1" dirty="0">
                <a:solidFill>
                  <a:srgbClr val="C00000"/>
                </a:solidFill>
              </a:rPr>
            </a:br>
            <a:r>
              <a:rPr lang="en-US" sz="6000" b="1" dirty="0">
                <a:solidFill>
                  <a:srgbClr val="C00000"/>
                </a:solidFill>
              </a:rPr>
              <a:t/>
            </a:r>
            <a:br>
              <a:rPr lang="en-US" sz="6000" b="1" dirty="0">
                <a:solidFill>
                  <a:srgbClr val="C00000"/>
                </a:solidFill>
              </a:rPr>
            </a:br>
            <a:r>
              <a:rPr lang="en-US" sz="6000" b="1" dirty="0">
                <a:solidFill>
                  <a:srgbClr val="C00000"/>
                </a:solidFill>
              </a:rPr>
              <a:t/>
            </a:r>
            <a:br>
              <a:rPr lang="en-US" sz="6000" b="1" dirty="0">
                <a:solidFill>
                  <a:srgbClr val="C00000"/>
                </a:solidFill>
              </a:rPr>
            </a:br>
            <a:r>
              <a:rPr lang="en-US" sz="6000" b="1" dirty="0">
                <a:solidFill>
                  <a:srgbClr val="C00000"/>
                </a:solidFill>
              </a:rPr>
              <a:t/>
            </a:r>
            <a:br>
              <a:rPr lang="en-US" sz="6000" b="1" dirty="0">
                <a:solidFill>
                  <a:srgbClr val="C00000"/>
                </a:solidFill>
              </a:rPr>
            </a:br>
            <a:r>
              <a:rPr lang="en-US" sz="6000" b="1" dirty="0">
                <a:solidFill>
                  <a:srgbClr val="C00000"/>
                </a:solidFill>
              </a:rPr>
              <a:t>Additional Questions?</a:t>
            </a:r>
            <a:br>
              <a:rPr lang="en-US" sz="6000" b="1" dirty="0">
                <a:solidFill>
                  <a:srgbClr val="C00000"/>
                </a:solidFill>
              </a:rPr>
            </a:br>
            <a:r>
              <a:rPr lang="en-US" sz="6000" dirty="0"/>
              <a:t/>
            </a:r>
            <a:br>
              <a:rPr lang="en-US" sz="6000" dirty="0"/>
            </a:br>
            <a:r>
              <a:rPr lang="en-US" sz="6000" dirty="0">
                <a:solidFill>
                  <a:schemeClr val="tx1"/>
                </a:solidFill>
                <a:latin typeface="+mn-lt"/>
              </a:rPr>
              <a:t>Thank you for coming!</a:t>
            </a:r>
            <a:br>
              <a:rPr lang="en-US" sz="6000" dirty="0">
                <a:solidFill>
                  <a:schemeClr val="tx1"/>
                </a:solidFill>
                <a:latin typeface="+mn-lt"/>
              </a:rPr>
            </a:br>
            <a:r>
              <a:rPr lang="en-US" sz="3100" dirty="0">
                <a:solidFill>
                  <a:schemeClr val="tx1"/>
                </a:solidFill>
                <a:latin typeface="+mn-lt"/>
              </a:rPr>
              <a:t/>
            </a:r>
            <a:br>
              <a:rPr lang="en-US" sz="3100" dirty="0">
                <a:solidFill>
                  <a:schemeClr val="tx1"/>
                </a:solidFill>
                <a:latin typeface="+mn-lt"/>
              </a:rPr>
            </a:br>
            <a:r>
              <a:rPr lang="en-US" sz="3100" dirty="0">
                <a:solidFill>
                  <a:schemeClr val="tx1"/>
                </a:solidFill>
                <a:latin typeface="+mn-lt"/>
              </a:rPr>
              <a:t>	</a:t>
            </a:r>
            <a:r>
              <a:rPr lang="en-US" b="1" dirty="0" smtClean="0">
                <a:solidFill>
                  <a:schemeClr val="tx1"/>
                </a:solidFill>
                <a:latin typeface="+mn-lt"/>
              </a:rPr>
              <a:t>Anna L. Stovall</a:t>
            </a:r>
            <a:r>
              <a:rPr lang="en-US" b="1" dirty="0">
                <a:solidFill>
                  <a:schemeClr val="tx1"/>
                </a:solidFill>
                <a:latin typeface="+mn-lt"/>
              </a:rPr>
              <a:t/>
            </a:r>
            <a:br>
              <a:rPr lang="en-US" b="1" dirty="0">
                <a:solidFill>
                  <a:schemeClr val="tx1"/>
                </a:solidFill>
                <a:latin typeface="+mn-lt"/>
              </a:rPr>
            </a:br>
            <a:r>
              <a:rPr lang="en-US" b="1" dirty="0">
                <a:solidFill>
                  <a:schemeClr val="tx1"/>
                </a:solidFill>
                <a:latin typeface="+mn-lt"/>
              </a:rPr>
              <a:t>	</a:t>
            </a:r>
            <a:r>
              <a:rPr lang="en-US" b="1" smtClean="0">
                <a:solidFill>
                  <a:schemeClr val="tx1"/>
                </a:solidFill>
                <a:latin typeface="+mn-lt"/>
              </a:rPr>
              <a:t>Associate Director</a:t>
            </a:r>
            <a:r>
              <a:rPr lang="en-US" b="1" dirty="0">
                <a:solidFill>
                  <a:schemeClr val="tx1"/>
                </a:solidFill>
                <a:latin typeface="+mn-lt"/>
              </a:rPr>
              <a:t/>
            </a:r>
            <a:br>
              <a:rPr lang="en-US" b="1" dirty="0">
                <a:solidFill>
                  <a:schemeClr val="tx1"/>
                </a:solidFill>
                <a:latin typeface="+mn-lt"/>
              </a:rPr>
            </a:br>
            <a:r>
              <a:rPr lang="en-US" b="1" dirty="0">
                <a:solidFill>
                  <a:schemeClr val="tx1"/>
                </a:solidFill>
                <a:latin typeface="+mn-lt"/>
              </a:rPr>
              <a:t>	Davidson College</a:t>
            </a:r>
            <a:br>
              <a:rPr lang="en-US" b="1" dirty="0">
                <a:solidFill>
                  <a:schemeClr val="tx1"/>
                </a:solidFill>
                <a:latin typeface="+mn-lt"/>
              </a:rPr>
            </a:br>
            <a:r>
              <a:rPr lang="en-US" b="1" dirty="0">
                <a:solidFill>
                  <a:schemeClr val="tx1"/>
                </a:solidFill>
                <a:latin typeface="+mn-lt"/>
              </a:rPr>
              <a:t>	Admission and Financial Aid</a:t>
            </a:r>
            <a:r>
              <a:rPr lang="en-US" sz="2800" b="1" dirty="0">
                <a:solidFill>
                  <a:schemeClr val="tx1"/>
                </a:solidFill>
              </a:rPr>
              <a:t/>
            </a:r>
            <a:br>
              <a:rPr lang="en-US" sz="2800" b="1" dirty="0">
                <a:solidFill>
                  <a:schemeClr val="tx1"/>
                </a:solidFill>
              </a:rPr>
            </a:br>
            <a:r>
              <a:rPr lang="en-US" sz="3100" dirty="0">
                <a:solidFill>
                  <a:schemeClr val="tx1"/>
                </a:solidFill>
              </a:rPr>
              <a:t/>
            </a:r>
            <a:br>
              <a:rPr lang="en-US" sz="3100" dirty="0">
                <a:solidFill>
                  <a:schemeClr val="tx1"/>
                </a:solidFill>
              </a:rPr>
            </a:br>
            <a:r>
              <a:rPr lang="en-US" sz="3100" dirty="0"/>
              <a:t/>
            </a:r>
            <a:br>
              <a:rPr lang="en-US" sz="3100" dirty="0"/>
            </a:br>
            <a:endParaRPr lang="en-US" sz="6000" dirty="0"/>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7" name="Rectangle 11"/>
          <p:cNvSpPr>
            <a:spLocks noGrp="1" noChangeArrowheads="1"/>
          </p:cNvSpPr>
          <p:nvPr>
            <p:ph type="title"/>
          </p:nvPr>
        </p:nvSpPr>
        <p:spPr>
          <a:xfrm>
            <a:off x="1981200" y="152400"/>
            <a:ext cx="6705600" cy="1447800"/>
          </a:xfrm>
        </p:spPr>
        <p:txBody>
          <a:bodyPr>
            <a:normAutofit fontScale="90000"/>
          </a:bodyPr>
          <a:lstStyle/>
          <a:p>
            <a:pPr algn="ctr" eaLnBrk="1" fontAlgn="auto" hangingPunct="1">
              <a:spcAft>
                <a:spcPts val="0"/>
              </a:spcAft>
              <a:defRPr/>
            </a:pPr>
            <a:r>
              <a:rPr lang="en-US" sz="4400" dirty="0">
                <a:solidFill>
                  <a:srgbClr val="C00000"/>
                </a:solidFill>
              </a:rPr>
              <a:t>How do students apply for financial aid?</a:t>
            </a:r>
          </a:p>
        </p:txBody>
      </p:sp>
      <p:sp>
        <p:nvSpPr>
          <p:cNvPr id="34828" name="Rectangle 12"/>
          <p:cNvSpPr>
            <a:spLocks noGrp="1" noChangeArrowheads="1"/>
          </p:cNvSpPr>
          <p:nvPr>
            <p:ph sz="quarter" idx="1"/>
          </p:nvPr>
        </p:nvSpPr>
        <p:spPr>
          <a:xfrm>
            <a:off x="2438400" y="1600200"/>
            <a:ext cx="6477000" cy="4495800"/>
          </a:xfrm>
        </p:spPr>
        <p:txBody>
          <a:bodyPr>
            <a:normAutofit fontScale="92500" lnSpcReduction="20000"/>
          </a:bodyPr>
          <a:lstStyle/>
          <a:p>
            <a:pPr marL="274320" indent="-274320" eaLnBrk="1" fontAlgn="auto" hangingPunct="1">
              <a:lnSpc>
                <a:spcPct val="80000"/>
              </a:lnSpc>
              <a:spcBef>
                <a:spcPts val="580"/>
              </a:spcBef>
              <a:spcAft>
                <a:spcPts val="0"/>
              </a:spcAft>
              <a:buFontTx/>
              <a:buNone/>
              <a:defRPr/>
            </a:pPr>
            <a:r>
              <a:rPr lang="en-US" sz="3200" dirty="0"/>
              <a:t>FAFSA</a:t>
            </a:r>
          </a:p>
          <a:p>
            <a:pPr marL="548640" lvl="1" eaLnBrk="1" fontAlgn="auto" hangingPunct="1">
              <a:lnSpc>
                <a:spcPct val="80000"/>
              </a:lnSpc>
              <a:spcBef>
                <a:spcPts val="370"/>
              </a:spcBef>
              <a:spcAft>
                <a:spcPts val="0"/>
              </a:spcAft>
              <a:buFont typeface="Wingdings 2"/>
              <a:buChar char=""/>
              <a:defRPr/>
            </a:pPr>
            <a:r>
              <a:rPr lang="en-US" sz="3200" dirty="0"/>
              <a:t>Free Application for Federal Student Aid</a:t>
            </a:r>
          </a:p>
          <a:p>
            <a:pPr marL="548640" lvl="1" eaLnBrk="1" fontAlgn="auto" hangingPunct="1">
              <a:lnSpc>
                <a:spcPct val="80000"/>
              </a:lnSpc>
              <a:spcBef>
                <a:spcPts val="370"/>
              </a:spcBef>
              <a:spcAft>
                <a:spcPts val="0"/>
              </a:spcAft>
              <a:buFont typeface="Wingdings 2"/>
              <a:buChar char=""/>
              <a:defRPr/>
            </a:pPr>
            <a:r>
              <a:rPr lang="en-US" sz="3200" dirty="0"/>
              <a:t>www.Studentaid.gov</a:t>
            </a:r>
          </a:p>
          <a:p>
            <a:pPr marL="548640" lvl="1" eaLnBrk="1" fontAlgn="auto" hangingPunct="1">
              <a:lnSpc>
                <a:spcPct val="80000"/>
              </a:lnSpc>
              <a:spcBef>
                <a:spcPts val="370"/>
              </a:spcBef>
              <a:spcAft>
                <a:spcPts val="0"/>
              </a:spcAft>
              <a:buFont typeface="Wingdings 2"/>
              <a:buChar char=""/>
              <a:defRPr/>
            </a:pPr>
            <a:r>
              <a:rPr lang="en-US" sz="3200" dirty="0"/>
              <a:t>October 1 Go-live date</a:t>
            </a:r>
          </a:p>
          <a:p>
            <a:pPr marL="548640" lvl="1" eaLnBrk="1" fontAlgn="auto" hangingPunct="1">
              <a:lnSpc>
                <a:spcPct val="80000"/>
              </a:lnSpc>
              <a:spcBef>
                <a:spcPts val="370"/>
              </a:spcBef>
              <a:spcAft>
                <a:spcPts val="0"/>
              </a:spcAft>
              <a:buNone/>
              <a:defRPr/>
            </a:pPr>
            <a:endParaRPr lang="en-US" sz="3200" dirty="0"/>
          </a:p>
          <a:p>
            <a:pPr marL="274320" indent="-274320" eaLnBrk="1" fontAlgn="auto" hangingPunct="1">
              <a:lnSpc>
                <a:spcPct val="80000"/>
              </a:lnSpc>
              <a:spcBef>
                <a:spcPts val="580"/>
              </a:spcBef>
              <a:spcAft>
                <a:spcPts val="0"/>
              </a:spcAft>
              <a:buFontTx/>
              <a:buNone/>
              <a:defRPr/>
            </a:pPr>
            <a:r>
              <a:rPr lang="en-US" sz="3200" dirty="0"/>
              <a:t>CSS Profile</a:t>
            </a:r>
          </a:p>
          <a:p>
            <a:pPr marL="548640" lvl="1" eaLnBrk="1" fontAlgn="auto" hangingPunct="1">
              <a:lnSpc>
                <a:spcPct val="80000"/>
              </a:lnSpc>
              <a:spcBef>
                <a:spcPts val="370"/>
              </a:spcBef>
              <a:spcAft>
                <a:spcPts val="0"/>
              </a:spcAft>
              <a:buFont typeface="Wingdings 2"/>
              <a:buChar char=""/>
              <a:defRPr/>
            </a:pPr>
            <a:r>
              <a:rPr lang="en-US" sz="3200" dirty="0"/>
              <a:t>CollegeBoard.org</a:t>
            </a:r>
          </a:p>
          <a:p>
            <a:pPr marL="548640" lvl="1" eaLnBrk="1" fontAlgn="auto" hangingPunct="1">
              <a:lnSpc>
                <a:spcPct val="80000"/>
              </a:lnSpc>
              <a:spcBef>
                <a:spcPts val="370"/>
              </a:spcBef>
              <a:spcAft>
                <a:spcPts val="0"/>
              </a:spcAft>
              <a:buFont typeface="Wingdings 2"/>
              <a:buChar char=""/>
              <a:defRPr/>
            </a:pPr>
            <a:r>
              <a:rPr lang="en-US" sz="3200" dirty="0"/>
              <a:t>Required by SOME colleges</a:t>
            </a:r>
          </a:p>
          <a:p>
            <a:pPr marL="548640" lvl="1" eaLnBrk="1" fontAlgn="auto" hangingPunct="1">
              <a:lnSpc>
                <a:spcPct val="80000"/>
              </a:lnSpc>
              <a:spcBef>
                <a:spcPts val="370"/>
              </a:spcBef>
              <a:spcAft>
                <a:spcPts val="0"/>
              </a:spcAft>
              <a:buFont typeface="Wingdings 2"/>
              <a:buChar char=""/>
              <a:defRPr/>
            </a:pPr>
            <a:endParaRPr lang="en-US" sz="3200" dirty="0"/>
          </a:p>
          <a:p>
            <a:pPr marL="274320" indent="-274320" eaLnBrk="1" fontAlgn="auto" hangingPunct="1">
              <a:lnSpc>
                <a:spcPct val="80000"/>
              </a:lnSpc>
              <a:spcBef>
                <a:spcPts val="580"/>
              </a:spcBef>
              <a:spcAft>
                <a:spcPts val="0"/>
              </a:spcAft>
              <a:buFontTx/>
              <a:buNone/>
              <a:defRPr/>
            </a:pPr>
            <a:r>
              <a:rPr lang="en-US" sz="3200" dirty="0"/>
              <a:t>At College’s Discretion</a:t>
            </a:r>
          </a:p>
          <a:p>
            <a:pPr marL="548640" lvl="1" eaLnBrk="1" fontAlgn="auto" hangingPunct="1">
              <a:lnSpc>
                <a:spcPct val="80000"/>
              </a:lnSpc>
              <a:spcBef>
                <a:spcPts val="370"/>
              </a:spcBef>
              <a:spcAft>
                <a:spcPts val="0"/>
              </a:spcAft>
              <a:buFont typeface="Wingdings 2"/>
              <a:buChar char=""/>
              <a:defRPr/>
            </a:pPr>
            <a:r>
              <a:rPr lang="en-US" sz="3200" dirty="0"/>
              <a:t>Tax returns and W-2 forms</a:t>
            </a:r>
          </a:p>
          <a:p>
            <a:pPr marL="548640" lvl="1" eaLnBrk="1" fontAlgn="auto" hangingPunct="1">
              <a:lnSpc>
                <a:spcPct val="80000"/>
              </a:lnSpc>
              <a:spcBef>
                <a:spcPts val="370"/>
              </a:spcBef>
              <a:spcAft>
                <a:spcPts val="0"/>
              </a:spcAft>
              <a:buFont typeface="Wingdings 2"/>
              <a:buChar char=""/>
              <a:defRPr/>
            </a:pPr>
            <a:r>
              <a:rPr lang="en-US" sz="3200" dirty="0"/>
              <a:t>CSS PROFILE from Noncustodial parent</a:t>
            </a:r>
          </a:p>
        </p:txBody>
      </p:sp>
      <p:sp>
        <p:nvSpPr>
          <p:cNvPr id="5" name="Rectangle 4"/>
          <p:cNvSpPr/>
          <p:nvPr/>
        </p:nvSpPr>
        <p:spPr>
          <a:xfrm rot="-2100000">
            <a:off x="438549" y="2907692"/>
            <a:ext cx="2827845" cy="1338828"/>
          </a:xfrm>
          <a:prstGeom prst="rect">
            <a:avLst/>
          </a:prstGeom>
        </p:spPr>
        <p:txBody>
          <a:bodyPr wrap="square">
            <a:spAutoFit/>
            <a:scene3d>
              <a:camera prst="isometricRightUp"/>
              <a:lightRig rig="threePt" dir="t"/>
            </a:scene3d>
            <a:flatTx/>
          </a:bodyPr>
          <a:lstStyle/>
          <a:p>
            <a:pPr eaLnBrk="1" hangingPunct="1">
              <a:lnSpc>
                <a:spcPct val="90000"/>
              </a:lnSpc>
            </a:pPr>
            <a:r>
              <a:rPr lang="en-US" sz="3000" b="1" dirty="0">
                <a:solidFill>
                  <a:srgbClr val="FF0000"/>
                </a:solidFill>
              </a:rPr>
              <a:t>Families must </a:t>
            </a:r>
          </a:p>
          <a:p>
            <a:pPr eaLnBrk="1" hangingPunct="1">
              <a:lnSpc>
                <a:spcPct val="90000"/>
              </a:lnSpc>
            </a:pPr>
            <a:r>
              <a:rPr lang="en-US" sz="3000" b="1" dirty="0">
                <a:solidFill>
                  <a:srgbClr val="FF0000"/>
                </a:solidFill>
              </a:rPr>
              <a:t>reapply annually</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1981200" y="533400"/>
            <a:ext cx="6705600" cy="1752600"/>
          </a:xfrm>
        </p:spPr>
        <p:txBody>
          <a:bodyPr>
            <a:normAutofit fontScale="90000"/>
          </a:bodyPr>
          <a:lstStyle/>
          <a:p>
            <a:pPr algn="ctr" eaLnBrk="1" fontAlgn="auto" hangingPunct="1">
              <a:spcAft>
                <a:spcPts val="0"/>
              </a:spcAft>
              <a:defRPr/>
            </a:pPr>
            <a:r>
              <a:rPr lang="en-US" sz="5400" dirty="0">
                <a:solidFill>
                  <a:srgbClr val="C00000"/>
                </a:solidFill>
              </a:rPr>
              <a:t>How is need-based aid eligibility determined?</a:t>
            </a:r>
          </a:p>
        </p:txBody>
      </p:sp>
      <p:sp>
        <p:nvSpPr>
          <p:cNvPr id="13315" name="Rectangle 3"/>
          <p:cNvSpPr>
            <a:spLocks noGrp="1" noChangeArrowheads="1"/>
          </p:cNvSpPr>
          <p:nvPr>
            <p:ph sz="quarter" idx="1"/>
          </p:nvPr>
        </p:nvSpPr>
        <p:spPr>
          <a:xfrm>
            <a:off x="2057400" y="2286000"/>
            <a:ext cx="7086600" cy="3429000"/>
          </a:xfrm>
        </p:spPr>
        <p:txBody>
          <a:bodyPr/>
          <a:lstStyle/>
          <a:p>
            <a:pPr eaLnBrk="1" hangingPunct="1">
              <a:lnSpc>
                <a:spcPct val="80000"/>
              </a:lnSpc>
              <a:buFontTx/>
              <a:buNone/>
            </a:pPr>
            <a:r>
              <a:rPr lang="en-US" sz="4400" dirty="0"/>
              <a:t>  </a:t>
            </a:r>
            <a:r>
              <a:rPr lang="en-US" sz="4000" dirty="0"/>
              <a:t>Cost of education</a:t>
            </a:r>
          </a:p>
          <a:p>
            <a:pPr eaLnBrk="1" hangingPunct="1">
              <a:lnSpc>
                <a:spcPct val="80000"/>
              </a:lnSpc>
              <a:buFont typeface="Wingdings 2" pitchFamily="18" charset="2"/>
              <a:buNone/>
            </a:pPr>
            <a:r>
              <a:rPr lang="en-US" sz="4000" dirty="0"/>
              <a:t>- Expected Financial Assistance </a:t>
            </a:r>
          </a:p>
          <a:p>
            <a:pPr eaLnBrk="1" hangingPunct="1">
              <a:lnSpc>
                <a:spcPct val="80000"/>
              </a:lnSpc>
              <a:buFont typeface="Wingdings 2" pitchFamily="18" charset="2"/>
              <a:buNone/>
            </a:pPr>
            <a:r>
              <a:rPr lang="en-US" sz="4000" dirty="0"/>
              <a:t>	(from outside resources)</a:t>
            </a:r>
          </a:p>
          <a:p>
            <a:pPr eaLnBrk="1" hangingPunct="1">
              <a:lnSpc>
                <a:spcPct val="80000"/>
              </a:lnSpc>
              <a:buFontTx/>
              <a:buNone/>
            </a:pPr>
            <a:r>
              <a:rPr lang="en-US" sz="4000" u="sng" dirty="0"/>
              <a:t>-	Expected Family Contribution</a:t>
            </a:r>
            <a:endParaRPr lang="en-US" sz="4000" dirty="0"/>
          </a:p>
          <a:p>
            <a:pPr eaLnBrk="1" hangingPunct="1">
              <a:lnSpc>
                <a:spcPct val="80000"/>
              </a:lnSpc>
              <a:buFontTx/>
              <a:buNone/>
            </a:pPr>
            <a:r>
              <a:rPr lang="en-US" sz="4400" b="1" dirty="0"/>
              <a:t>= Student’s financial need</a:t>
            </a:r>
          </a:p>
          <a:p>
            <a:pPr eaLnBrk="1" hangingPunct="1">
              <a:lnSpc>
                <a:spcPct val="80000"/>
              </a:lnSpc>
            </a:pPr>
            <a:endParaRPr lang="en-US" sz="44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animEffect transition="in" filter="fade">
                                      <p:cBhvr>
                                        <p:cTn id="7" dur="2000"/>
                                        <p:tgtEl>
                                          <p:spTgt spid="13315">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3315">
                                            <p:txEl>
                                              <p:pRg st="1" end="1"/>
                                            </p:txEl>
                                          </p:spTgt>
                                        </p:tgtEl>
                                        <p:attrNameLst>
                                          <p:attrName>style.visibility</p:attrName>
                                        </p:attrNameLst>
                                      </p:cBhvr>
                                      <p:to>
                                        <p:strVal val="visible"/>
                                      </p:to>
                                    </p:set>
                                    <p:animEffect transition="in" filter="fade">
                                      <p:cBhvr>
                                        <p:cTn id="10" dur="2000"/>
                                        <p:tgtEl>
                                          <p:spTgt spid="13315">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3315">
                                            <p:txEl>
                                              <p:pRg st="2" end="2"/>
                                            </p:txEl>
                                          </p:spTgt>
                                        </p:tgtEl>
                                        <p:attrNameLst>
                                          <p:attrName>style.visibility</p:attrName>
                                        </p:attrNameLst>
                                      </p:cBhvr>
                                      <p:to>
                                        <p:strVal val="visible"/>
                                      </p:to>
                                    </p:set>
                                    <p:animEffect transition="in" filter="fade">
                                      <p:cBhvr>
                                        <p:cTn id="13" dur="2000"/>
                                        <p:tgtEl>
                                          <p:spTgt spid="13315">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3315">
                                            <p:txEl>
                                              <p:pRg st="3" end="3"/>
                                            </p:txEl>
                                          </p:spTgt>
                                        </p:tgtEl>
                                        <p:attrNameLst>
                                          <p:attrName>style.visibility</p:attrName>
                                        </p:attrNameLst>
                                      </p:cBhvr>
                                      <p:to>
                                        <p:strVal val="visible"/>
                                      </p:to>
                                    </p:set>
                                    <p:animEffect transition="in" filter="fade">
                                      <p:cBhvr>
                                        <p:cTn id="16" dur="2000"/>
                                        <p:tgtEl>
                                          <p:spTgt spid="13315">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3315">
                                            <p:txEl>
                                              <p:pRg st="4" end="4"/>
                                            </p:txEl>
                                          </p:spTgt>
                                        </p:tgtEl>
                                        <p:attrNameLst>
                                          <p:attrName>style.visibility</p:attrName>
                                        </p:attrNameLst>
                                      </p:cBhvr>
                                      <p:to>
                                        <p:strVal val="visible"/>
                                      </p:to>
                                    </p:set>
                                    <p:animEffect transition="in" filter="fade">
                                      <p:cBhvr>
                                        <p:cTn id="19" dur="2000"/>
                                        <p:tgtEl>
                                          <p:spTgt spid="1331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allAtOnce"/>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3"/>
          <p:cNvSpPr>
            <a:spLocks noGrp="1" noChangeArrowheads="1"/>
          </p:cNvSpPr>
          <p:nvPr>
            <p:ph idx="1"/>
          </p:nvPr>
        </p:nvSpPr>
        <p:spPr>
          <a:xfrm>
            <a:off x="1905000" y="1447800"/>
            <a:ext cx="5264560" cy="4494213"/>
          </a:xfrm>
          <a:ln>
            <a:prstDash val="lgDash"/>
          </a:ln>
        </p:spPr>
        <p:txBody>
          <a:bodyPr/>
          <a:lstStyle/>
          <a:p>
            <a:pPr eaLnBrk="1" hangingPunct="1">
              <a:lnSpc>
                <a:spcPct val="80000"/>
              </a:lnSpc>
              <a:buFont typeface="Wingdings 3" pitchFamily="18" charset="2"/>
              <a:buNone/>
            </a:pPr>
            <a:endParaRPr lang="en-US" sz="2800" dirty="0">
              <a:ea typeface="ＭＳ Ｐゴシック" charset="-128"/>
            </a:endParaRPr>
          </a:p>
          <a:p>
            <a:pPr eaLnBrk="1" hangingPunct="1"/>
            <a:r>
              <a:rPr lang="en-US" sz="4000" dirty="0">
                <a:ea typeface="ＭＳ Ｐゴシック" charset="-128"/>
              </a:rPr>
              <a:t>Tuition and fees</a:t>
            </a:r>
          </a:p>
          <a:p>
            <a:pPr eaLnBrk="1" hangingPunct="1"/>
            <a:r>
              <a:rPr lang="en-US" sz="4000" dirty="0">
                <a:ea typeface="ＭＳ Ｐゴシック" charset="-128"/>
              </a:rPr>
              <a:t>Room and board</a:t>
            </a:r>
          </a:p>
          <a:p>
            <a:pPr marL="109537" indent="0" eaLnBrk="1" hangingPunct="1">
              <a:buNone/>
            </a:pPr>
            <a:endParaRPr lang="en-US" sz="4000" u="sng" dirty="0">
              <a:ea typeface="ＭＳ Ｐゴシック" charset="-128"/>
            </a:endParaRPr>
          </a:p>
          <a:p>
            <a:pPr eaLnBrk="1" hangingPunct="1"/>
            <a:r>
              <a:rPr lang="en-US" sz="4000" dirty="0">
                <a:ea typeface="ＭＳ Ｐゴシック" charset="-128"/>
              </a:rPr>
              <a:t>Books and supplies</a:t>
            </a:r>
          </a:p>
          <a:p>
            <a:pPr eaLnBrk="1" hangingPunct="1"/>
            <a:r>
              <a:rPr lang="en-US" sz="4000" dirty="0">
                <a:ea typeface="ＭＳ Ｐゴシック" charset="-128"/>
              </a:rPr>
              <a:t>Transportation</a:t>
            </a:r>
          </a:p>
          <a:p>
            <a:pPr eaLnBrk="1" hangingPunct="1"/>
            <a:r>
              <a:rPr lang="en-US" sz="4000" dirty="0">
                <a:ea typeface="ＭＳ Ｐゴシック" charset="-128"/>
              </a:rPr>
              <a:t>Miscellaneous personal expenses</a:t>
            </a:r>
          </a:p>
        </p:txBody>
      </p:sp>
      <p:sp>
        <p:nvSpPr>
          <p:cNvPr id="44034" name="Rectangle 2"/>
          <p:cNvSpPr>
            <a:spLocks noGrp="1" noChangeArrowheads="1"/>
          </p:cNvSpPr>
          <p:nvPr>
            <p:ph type="title"/>
          </p:nvPr>
        </p:nvSpPr>
        <p:spPr>
          <a:xfrm>
            <a:off x="650875" y="274638"/>
            <a:ext cx="7993063" cy="1554162"/>
          </a:xfrm>
        </p:spPr>
        <p:txBody>
          <a:bodyPr>
            <a:noAutofit/>
          </a:bodyPr>
          <a:lstStyle/>
          <a:p>
            <a:pPr algn="ctr" eaLnBrk="1" fontAlgn="auto" hangingPunct="1">
              <a:spcAft>
                <a:spcPts val="0"/>
              </a:spcAft>
              <a:defRPr/>
            </a:pPr>
            <a:r>
              <a:rPr lang="en-US" sz="4400" dirty="0">
                <a:solidFill>
                  <a:srgbClr val="C00000"/>
                </a:solidFill>
                <a:ea typeface="+mj-ea"/>
              </a:rPr>
              <a:t>What is Included in </a:t>
            </a:r>
            <a:br>
              <a:rPr lang="en-US" sz="4400" dirty="0">
                <a:solidFill>
                  <a:srgbClr val="C00000"/>
                </a:solidFill>
                <a:ea typeface="+mj-ea"/>
              </a:rPr>
            </a:br>
            <a:r>
              <a:rPr lang="en-US" sz="4400" dirty="0">
                <a:solidFill>
                  <a:srgbClr val="C00000"/>
                </a:solidFill>
                <a:ea typeface="+mj-ea"/>
              </a:rPr>
              <a:t>the Cost of Education?</a:t>
            </a:r>
          </a:p>
        </p:txBody>
      </p:sp>
      <p:sp>
        <p:nvSpPr>
          <p:cNvPr id="15" name="TextBox 14"/>
          <p:cNvSpPr txBox="1"/>
          <p:nvPr/>
        </p:nvSpPr>
        <p:spPr>
          <a:xfrm rot="5400000">
            <a:off x="6399753" y="2613254"/>
            <a:ext cx="2124388" cy="707886"/>
          </a:xfrm>
          <a:prstGeom prst="rect">
            <a:avLst/>
          </a:prstGeom>
          <a:noFill/>
        </p:spPr>
        <p:txBody>
          <a:bodyPr wrap="square" rtlCol="0">
            <a:spAutoFit/>
          </a:bodyPr>
          <a:lstStyle/>
          <a:p>
            <a:r>
              <a:rPr lang="en-US" sz="4000" b="1" dirty="0">
                <a:solidFill>
                  <a:srgbClr val="FF0000"/>
                </a:solidFill>
              </a:rPr>
              <a:t>Direct</a:t>
            </a:r>
          </a:p>
        </p:txBody>
      </p:sp>
      <p:sp>
        <p:nvSpPr>
          <p:cNvPr id="4" name="TextBox 3"/>
          <p:cNvSpPr txBox="1"/>
          <p:nvPr/>
        </p:nvSpPr>
        <p:spPr>
          <a:xfrm rot="5400000">
            <a:off x="6439939" y="4615103"/>
            <a:ext cx="2134301" cy="707886"/>
          </a:xfrm>
          <a:prstGeom prst="rect">
            <a:avLst/>
          </a:prstGeom>
          <a:noFill/>
        </p:spPr>
        <p:txBody>
          <a:bodyPr wrap="square" rtlCol="0">
            <a:spAutoFit/>
          </a:bodyPr>
          <a:lstStyle/>
          <a:p>
            <a:r>
              <a:rPr lang="en-US" sz="4000" b="1" dirty="0">
                <a:solidFill>
                  <a:srgbClr val="FF0000"/>
                </a:solidFill>
              </a:rPr>
              <a:t>Indirect</a:t>
            </a:r>
          </a:p>
        </p:txBody>
      </p:sp>
      <p:sp>
        <p:nvSpPr>
          <p:cNvPr id="5" name="Right Brace 4"/>
          <p:cNvSpPr/>
          <p:nvPr/>
        </p:nvSpPr>
        <p:spPr>
          <a:xfrm>
            <a:off x="6095999" y="1828800"/>
            <a:ext cx="1104495" cy="1692096"/>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Right Brace 5"/>
          <p:cNvSpPr/>
          <p:nvPr/>
        </p:nvSpPr>
        <p:spPr>
          <a:xfrm>
            <a:off x="6096000" y="3901896"/>
            <a:ext cx="1103314" cy="2575103"/>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348717848"/>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1905000" y="274638"/>
            <a:ext cx="6781800" cy="1143000"/>
          </a:xfrm>
        </p:spPr>
        <p:txBody>
          <a:bodyPr/>
          <a:lstStyle/>
          <a:p>
            <a:pPr algn="ctr"/>
            <a:r>
              <a:rPr lang="en-US" dirty="0">
                <a:solidFill>
                  <a:srgbClr val="C00000"/>
                </a:solidFill>
              </a:rPr>
              <a:t>What are outside resources?</a:t>
            </a:r>
            <a:endParaRPr lang="en-US" dirty="0"/>
          </a:p>
        </p:txBody>
      </p:sp>
      <p:sp>
        <p:nvSpPr>
          <p:cNvPr id="16387" name="Content Placeholder 2"/>
          <p:cNvSpPr>
            <a:spLocks noGrp="1"/>
          </p:cNvSpPr>
          <p:nvPr>
            <p:ph sz="quarter" idx="1"/>
          </p:nvPr>
        </p:nvSpPr>
        <p:spPr>
          <a:xfrm>
            <a:off x="1828800" y="2133600"/>
            <a:ext cx="6858000" cy="3886200"/>
          </a:xfrm>
        </p:spPr>
        <p:txBody>
          <a:bodyPr/>
          <a:lstStyle/>
          <a:p>
            <a:r>
              <a:rPr lang="en-US" sz="3600" dirty="0">
                <a:solidFill>
                  <a:schemeClr val="tx2"/>
                </a:solidFill>
              </a:rPr>
              <a:t>Funds from sources </a:t>
            </a:r>
            <a:r>
              <a:rPr lang="en-US" sz="3600" b="1" dirty="0">
                <a:solidFill>
                  <a:schemeClr val="tx2"/>
                </a:solidFill>
              </a:rPr>
              <a:t>other than </a:t>
            </a:r>
            <a:r>
              <a:rPr lang="en-US" sz="3600" dirty="0">
                <a:solidFill>
                  <a:schemeClr val="tx2"/>
                </a:solidFill>
              </a:rPr>
              <a:t>the college/university</a:t>
            </a:r>
          </a:p>
          <a:p>
            <a:pPr lvl="1" eaLnBrk="1" hangingPunct="1"/>
            <a:r>
              <a:rPr lang="en-US" sz="3600" dirty="0">
                <a:solidFill>
                  <a:schemeClr val="tx2"/>
                </a:solidFill>
              </a:rPr>
              <a:t>Clubs and civic organizations</a:t>
            </a:r>
          </a:p>
          <a:p>
            <a:pPr lvl="1" eaLnBrk="1" hangingPunct="1"/>
            <a:r>
              <a:rPr lang="en-US" sz="3600" dirty="0">
                <a:solidFill>
                  <a:schemeClr val="tx2"/>
                </a:solidFill>
              </a:rPr>
              <a:t>Churches</a:t>
            </a:r>
          </a:p>
          <a:p>
            <a:pPr lvl="1" eaLnBrk="1" hangingPunct="1"/>
            <a:r>
              <a:rPr lang="en-US" sz="3600" dirty="0">
                <a:solidFill>
                  <a:schemeClr val="tx2"/>
                </a:solidFill>
              </a:rPr>
              <a:t>Employers</a:t>
            </a:r>
          </a:p>
          <a:p>
            <a:pPr lvl="1" eaLnBrk="1" hangingPunct="1"/>
            <a:r>
              <a:rPr lang="en-US" sz="3600" dirty="0">
                <a:solidFill>
                  <a:schemeClr val="tx2"/>
                </a:solidFill>
              </a:rPr>
              <a:t>Foundations</a:t>
            </a:r>
          </a:p>
          <a:p>
            <a:pPr marL="0" indent="0" eaLnBrk="1" hangingPunct="1">
              <a:buNone/>
            </a:pPr>
            <a:endParaRPr lang="en-US" sz="3600" dirty="0">
              <a:solidFill>
                <a:schemeClr val="tx2"/>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Effect transition="in" filter="fade">
                                      <p:cBhvr>
                                        <p:cTn id="7" dur="2000"/>
                                        <p:tgtEl>
                                          <p:spTgt spid="16387">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6387">
                                            <p:txEl>
                                              <p:pRg st="1" end="1"/>
                                            </p:txEl>
                                          </p:spTgt>
                                        </p:tgtEl>
                                        <p:attrNameLst>
                                          <p:attrName>style.visibility</p:attrName>
                                        </p:attrNameLst>
                                      </p:cBhvr>
                                      <p:to>
                                        <p:strVal val="visible"/>
                                      </p:to>
                                    </p:set>
                                    <p:animEffect transition="in" filter="fade">
                                      <p:cBhvr>
                                        <p:cTn id="10" dur="2000"/>
                                        <p:tgtEl>
                                          <p:spTgt spid="16387">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6387">
                                            <p:txEl>
                                              <p:pRg st="2" end="2"/>
                                            </p:txEl>
                                          </p:spTgt>
                                        </p:tgtEl>
                                        <p:attrNameLst>
                                          <p:attrName>style.visibility</p:attrName>
                                        </p:attrNameLst>
                                      </p:cBhvr>
                                      <p:to>
                                        <p:strVal val="visible"/>
                                      </p:to>
                                    </p:set>
                                    <p:animEffect transition="in" filter="fade">
                                      <p:cBhvr>
                                        <p:cTn id="13" dur="2000"/>
                                        <p:tgtEl>
                                          <p:spTgt spid="16387">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6387">
                                            <p:txEl>
                                              <p:pRg st="3" end="3"/>
                                            </p:txEl>
                                          </p:spTgt>
                                        </p:tgtEl>
                                        <p:attrNameLst>
                                          <p:attrName>style.visibility</p:attrName>
                                        </p:attrNameLst>
                                      </p:cBhvr>
                                      <p:to>
                                        <p:strVal val="visible"/>
                                      </p:to>
                                    </p:set>
                                    <p:animEffect transition="in" filter="fade">
                                      <p:cBhvr>
                                        <p:cTn id="16" dur="2000"/>
                                        <p:tgtEl>
                                          <p:spTgt spid="16387">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6387">
                                            <p:txEl>
                                              <p:pRg st="4" end="4"/>
                                            </p:txEl>
                                          </p:spTgt>
                                        </p:tgtEl>
                                        <p:attrNameLst>
                                          <p:attrName>style.visibility</p:attrName>
                                        </p:attrNameLst>
                                      </p:cBhvr>
                                      <p:to>
                                        <p:strVal val="visible"/>
                                      </p:to>
                                    </p:set>
                                    <p:animEffect transition="in" filter="fade">
                                      <p:cBhvr>
                                        <p:cTn id="19" dur="2000"/>
                                        <p:tgtEl>
                                          <p:spTgt spid="1638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allAtOnce"/>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6705600" cy="1477962"/>
          </a:xfrm>
        </p:spPr>
        <p:txBody>
          <a:bodyPr/>
          <a:lstStyle/>
          <a:p>
            <a:pPr algn="ctr"/>
            <a:r>
              <a:rPr lang="en-US" dirty="0">
                <a:solidFill>
                  <a:srgbClr val="C00000"/>
                </a:solidFill>
              </a:rPr>
              <a:t>What about outside resources?</a:t>
            </a:r>
          </a:p>
        </p:txBody>
      </p:sp>
      <p:sp>
        <p:nvSpPr>
          <p:cNvPr id="3" name="Content Placeholder 2"/>
          <p:cNvSpPr>
            <a:spLocks noGrp="1"/>
          </p:cNvSpPr>
          <p:nvPr>
            <p:ph sz="quarter" idx="1"/>
          </p:nvPr>
        </p:nvSpPr>
        <p:spPr>
          <a:xfrm>
            <a:off x="1905000" y="1447800"/>
            <a:ext cx="7010400" cy="4343400"/>
          </a:xfrm>
        </p:spPr>
        <p:txBody>
          <a:bodyPr/>
          <a:lstStyle/>
          <a:p>
            <a:endParaRPr lang="en-US" dirty="0"/>
          </a:p>
          <a:p>
            <a:r>
              <a:rPr lang="en-US" sz="2800" dirty="0"/>
              <a:t>They </a:t>
            </a:r>
            <a:r>
              <a:rPr lang="en-US" sz="2800" b="1" dirty="0"/>
              <a:t>CAN</a:t>
            </a:r>
            <a:r>
              <a:rPr lang="en-US" sz="2800" dirty="0"/>
              <a:t> replace self-help (loan and work) components of aid award</a:t>
            </a:r>
          </a:p>
          <a:p>
            <a:r>
              <a:rPr lang="en-US" sz="2800" dirty="0"/>
              <a:t>They </a:t>
            </a:r>
            <a:r>
              <a:rPr lang="en-US" sz="2800" b="1" dirty="0"/>
              <a:t>CAN</a:t>
            </a:r>
            <a:r>
              <a:rPr lang="en-US" sz="2800" dirty="0"/>
              <a:t> fill in difference when schools “Gap” award </a:t>
            </a:r>
          </a:p>
          <a:p>
            <a:r>
              <a:rPr lang="en-US" sz="2800" dirty="0"/>
              <a:t>They </a:t>
            </a:r>
            <a:r>
              <a:rPr lang="en-US" sz="2800" b="1" dirty="0"/>
              <a:t>CAN</a:t>
            </a:r>
            <a:r>
              <a:rPr lang="en-US" sz="2800" dirty="0"/>
              <a:t> add to a merit-only award </a:t>
            </a:r>
          </a:p>
          <a:p>
            <a:r>
              <a:rPr lang="en-US" sz="2800" dirty="0"/>
              <a:t>They </a:t>
            </a:r>
            <a:r>
              <a:rPr lang="en-US" sz="2800" b="1" dirty="0"/>
              <a:t>MIGHT</a:t>
            </a:r>
            <a:r>
              <a:rPr lang="en-US" sz="2800" dirty="0"/>
              <a:t> reduce the family contribution</a:t>
            </a:r>
          </a:p>
          <a:p>
            <a:pPr lvl="1"/>
            <a:r>
              <a:rPr lang="en-US" sz="2800" dirty="0"/>
              <a:t>Total of financial aid and outside resources can’t exceed total Cost of Education</a:t>
            </a:r>
            <a:endParaRPr lang="en-US" sz="2800" b="1" dirty="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2000"/>
                                        <p:tgtEl>
                                          <p:spTgt spid="3">
                                            <p:txEl>
                                              <p:pRg st="1" end="1"/>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2000"/>
                                        <p:tgtEl>
                                          <p:spTgt spid="3">
                                            <p:txEl>
                                              <p:pRg st="2" end="2"/>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fade">
                                      <p:cBhvr>
                                        <p:cTn id="13" dur="2000"/>
                                        <p:tgtEl>
                                          <p:spTgt spid="3">
                                            <p:txEl>
                                              <p:pRg st="3" end="3"/>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fade">
                                      <p:cBhvr>
                                        <p:cTn id="16" dur="2000"/>
                                        <p:tgtEl>
                                          <p:spTgt spid="3">
                                            <p:txEl>
                                              <p:pRg st="4" end="4"/>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fade">
                                      <p:cBhvr>
                                        <p:cTn id="19"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7400" y="381000"/>
            <a:ext cx="6629400" cy="1219200"/>
          </a:xfrm>
        </p:spPr>
        <p:txBody>
          <a:bodyPr/>
          <a:lstStyle/>
          <a:p>
            <a:pPr algn="ctr"/>
            <a:r>
              <a:rPr lang="en-US" dirty="0">
                <a:solidFill>
                  <a:srgbClr val="C00000"/>
                </a:solidFill>
              </a:rPr>
              <a:t>What is the “Expected Family Contribution?”</a:t>
            </a:r>
          </a:p>
        </p:txBody>
      </p:sp>
      <p:sp>
        <p:nvSpPr>
          <p:cNvPr id="3" name="Content Placeholder 2"/>
          <p:cNvSpPr>
            <a:spLocks noGrp="1"/>
          </p:cNvSpPr>
          <p:nvPr>
            <p:ph sz="quarter" idx="1"/>
          </p:nvPr>
        </p:nvSpPr>
        <p:spPr>
          <a:xfrm>
            <a:off x="1981200" y="1600200"/>
            <a:ext cx="6705600" cy="4419600"/>
          </a:xfrm>
        </p:spPr>
        <p:txBody>
          <a:bodyPr/>
          <a:lstStyle/>
          <a:p>
            <a:r>
              <a:rPr lang="en-US" sz="2800" dirty="0"/>
              <a:t>A figure derived from the financial data provided on the FAFSA and/or PROFILE</a:t>
            </a:r>
          </a:p>
          <a:p>
            <a:r>
              <a:rPr lang="en-US" sz="2800" dirty="0"/>
              <a:t>Represents the </a:t>
            </a:r>
            <a:r>
              <a:rPr lang="en-US" sz="2800" b="1" dirty="0"/>
              <a:t>calculated</a:t>
            </a:r>
            <a:r>
              <a:rPr lang="en-US" sz="2800" dirty="0"/>
              <a:t> ability of the family to contribute toward the cost of education</a:t>
            </a:r>
          </a:p>
          <a:p>
            <a:r>
              <a:rPr lang="en-US" sz="2800" dirty="0"/>
              <a:t>Takes into account factors such as income, assets and household size </a:t>
            </a:r>
          </a:p>
          <a:p>
            <a:r>
              <a:rPr lang="en-US" sz="2800" b="1" dirty="0"/>
              <a:t>Annually determined</a:t>
            </a:r>
            <a:r>
              <a:rPr lang="en-US" sz="2800" dirty="0"/>
              <a:t>, so can change from year to year as factors change</a:t>
            </a:r>
          </a:p>
          <a:p>
            <a:pPr marL="0" indent="0">
              <a:buNone/>
            </a:pPr>
            <a:r>
              <a:rPr lang="en-US" dirty="0"/>
              <a:t> </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20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2000"/>
                                        <p:tgtEl>
                                          <p:spTgt spid="3">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457200" y="152400"/>
            <a:ext cx="9753600" cy="1983848"/>
          </a:xfrm>
        </p:spPr>
        <p:txBody>
          <a:bodyPr>
            <a:normAutofit fontScale="90000"/>
          </a:bodyPr>
          <a:lstStyle/>
          <a:p>
            <a:pPr algn="ctr" eaLnBrk="1" fontAlgn="auto" hangingPunct="1">
              <a:spcAft>
                <a:spcPts val="0"/>
              </a:spcAft>
              <a:defRPr/>
            </a:pPr>
            <a:r>
              <a:rPr lang="en-US" sz="5400" dirty="0">
                <a:solidFill>
                  <a:srgbClr val="FFFF00"/>
                </a:solidFill>
                <a:ea typeface="+mj-ea"/>
              </a:rPr>
              <a:t/>
            </a:r>
            <a:br>
              <a:rPr lang="en-US" sz="5400" dirty="0">
                <a:solidFill>
                  <a:srgbClr val="FFFF00"/>
                </a:solidFill>
                <a:ea typeface="+mj-ea"/>
              </a:rPr>
            </a:br>
            <a:r>
              <a:rPr lang="en-US" sz="4400" b="1" dirty="0">
                <a:solidFill>
                  <a:srgbClr val="C00000"/>
                </a:solidFill>
              </a:rPr>
              <a:t>What are the components </a:t>
            </a:r>
            <a:br>
              <a:rPr lang="en-US" sz="4400" b="1" dirty="0">
                <a:solidFill>
                  <a:srgbClr val="C00000"/>
                </a:solidFill>
              </a:rPr>
            </a:br>
            <a:r>
              <a:rPr lang="en-US" sz="4400" b="1" dirty="0">
                <a:solidFill>
                  <a:srgbClr val="C00000"/>
                </a:solidFill>
              </a:rPr>
              <a:t>of the </a:t>
            </a:r>
            <a:br>
              <a:rPr lang="en-US" sz="4400" b="1" dirty="0">
                <a:solidFill>
                  <a:srgbClr val="C00000"/>
                </a:solidFill>
              </a:rPr>
            </a:br>
            <a:r>
              <a:rPr lang="en-US" sz="4400" b="1" dirty="0">
                <a:solidFill>
                  <a:srgbClr val="C00000"/>
                </a:solidFill>
              </a:rPr>
              <a:t>“Expected Family Contribution?”</a:t>
            </a:r>
          </a:p>
        </p:txBody>
      </p:sp>
      <p:sp>
        <p:nvSpPr>
          <p:cNvPr id="2" name="TextBox 1"/>
          <p:cNvSpPr txBox="1"/>
          <p:nvPr/>
        </p:nvSpPr>
        <p:spPr>
          <a:xfrm rot="19232921">
            <a:off x="1201149" y="2533988"/>
            <a:ext cx="2604687" cy="553998"/>
          </a:xfrm>
          <a:prstGeom prst="rect">
            <a:avLst/>
          </a:prstGeom>
          <a:noFill/>
        </p:spPr>
        <p:txBody>
          <a:bodyPr wrap="none" rtlCol="0">
            <a:spAutoFit/>
          </a:bodyPr>
          <a:lstStyle/>
          <a:p>
            <a:r>
              <a:rPr lang="en-US" sz="3000" b="1" dirty="0"/>
              <a:t>Parent Income</a:t>
            </a:r>
          </a:p>
        </p:txBody>
      </p:sp>
      <p:sp>
        <p:nvSpPr>
          <p:cNvPr id="3" name="TextBox 2"/>
          <p:cNvSpPr txBox="1"/>
          <p:nvPr/>
        </p:nvSpPr>
        <p:spPr>
          <a:xfrm rot="2494904">
            <a:off x="5611402" y="2693560"/>
            <a:ext cx="2422594" cy="553998"/>
          </a:xfrm>
          <a:prstGeom prst="rect">
            <a:avLst/>
          </a:prstGeom>
          <a:noFill/>
        </p:spPr>
        <p:txBody>
          <a:bodyPr wrap="square" rtlCol="0">
            <a:spAutoFit/>
          </a:bodyPr>
          <a:lstStyle/>
          <a:p>
            <a:r>
              <a:rPr lang="en-US" sz="3000" b="1" dirty="0"/>
              <a:t>Parent Assets</a:t>
            </a:r>
          </a:p>
        </p:txBody>
      </p:sp>
      <p:sp>
        <p:nvSpPr>
          <p:cNvPr id="4" name="TextBox 3"/>
          <p:cNvSpPr txBox="1"/>
          <p:nvPr/>
        </p:nvSpPr>
        <p:spPr>
          <a:xfrm rot="2576375">
            <a:off x="1241059" y="5128906"/>
            <a:ext cx="2779928" cy="553998"/>
          </a:xfrm>
          <a:prstGeom prst="rect">
            <a:avLst/>
          </a:prstGeom>
          <a:noFill/>
        </p:spPr>
        <p:txBody>
          <a:bodyPr wrap="none" rtlCol="0">
            <a:spAutoFit/>
          </a:bodyPr>
          <a:lstStyle/>
          <a:p>
            <a:r>
              <a:rPr lang="en-US" sz="3000" b="1" dirty="0"/>
              <a:t>Student Income</a:t>
            </a:r>
          </a:p>
        </p:txBody>
      </p:sp>
      <p:sp>
        <p:nvSpPr>
          <p:cNvPr id="5" name="TextBox 4"/>
          <p:cNvSpPr txBox="1"/>
          <p:nvPr/>
        </p:nvSpPr>
        <p:spPr>
          <a:xfrm rot="18699470">
            <a:off x="5096387" y="5159507"/>
            <a:ext cx="2564741" cy="553998"/>
          </a:xfrm>
          <a:prstGeom prst="rect">
            <a:avLst/>
          </a:prstGeom>
          <a:noFill/>
        </p:spPr>
        <p:txBody>
          <a:bodyPr wrap="none" rtlCol="0">
            <a:spAutoFit/>
          </a:bodyPr>
          <a:lstStyle/>
          <a:p>
            <a:r>
              <a:rPr lang="en-US" sz="3000" b="1" dirty="0"/>
              <a:t>Student Assets</a:t>
            </a:r>
          </a:p>
        </p:txBody>
      </p:sp>
      <p:sp>
        <p:nvSpPr>
          <p:cNvPr id="6" name="TextBox 5"/>
          <p:cNvSpPr txBox="1"/>
          <p:nvPr/>
        </p:nvSpPr>
        <p:spPr>
          <a:xfrm>
            <a:off x="2946737" y="3527531"/>
            <a:ext cx="3075714" cy="1077218"/>
          </a:xfrm>
          <a:prstGeom prst="rect">
            <a:avLst/>
          </a:prstGeom>
          <a:noFill/>
        </p:spPr>
        <p:txBody>
          <a:bodyPr wrap="none" rtlCol="0">
            <a:spAutoFit/>
          </a:bodyPr>
          <a:lstStyle/>
          <a:p>
            <a:pPr algn="ctr"/>
            <a:r>
              <a:rPr lang="en-US" sz="3200" b="1" dirty="0">
                <a:solidFill>
                  <a:srgbClr val="FF0000"/>
                </a:solidFill>
                <a:latin typeface="+mj-lt"/>
              </a:rPr>
              <a:t>Expected Family </a:t>
            </a:r>
          </a:p>
          <a:p>
            <a:pPr algn="ctr"/>
            <a:r>
              <a:rPr lang="en-US" sz="3200" b="1" dirty="0">
                <a:solidFill>
                  <a:srgbClr val="FF0000"/>
                </a:solidFill>
                <a:latin typeface="+mj-lt"/>
              </a:rPr>
              <a:t>Contribution</a:t>
            </a:r>
          </a:p>
        </p:txBody>
      </p:sp>
      <p:cxnSp>
        <p:nvCxnSpPr>
          <p:cNvPr id="8" name="Straight Arrow Connector 7"/>
          <p:cNvCxnSpPr/>
          <p:nvPr/>
        </p:nvCxnSpPr>
        <p:spPr>
          <a:xfrm>
            <a:off x="2819400" y="2895600"/>
            <a:ext cx="914400" cy="7620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H="1">
            <a:off x="5334000" y="2895600"/>
            <a:ext cx="838200" cy="7620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V="1">
            <a:off x="3048000" y="4604749"/>
            <a:ext cx="685800" cy="75935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H="1" flipV="1">
            <a:off x="5181600" y="4604749"/>
            <a:ext cx="762000" cy="75935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7519719"/>
      </p:ext>
    </p:extLst>
  </p:cSld>
  <p:clrMapOvr>
    <a:masterClrMapping/>
  </p:clrMapOvr>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21634</TotalTime>
  <Words>3651</Words>
  <Application>Microsoft Office PowerPoint</Application>
  <PresentationFormat>On-screen Show (4:3)</PresentationFormat>
  <Paragraphs>489</Paragraphs>
  <Slides>25</Slides>
  <Notes>24</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25</vt:i4>
      </vt:variant>
    </vt:vector>
  </HeadingPairs>
  <TitlesOfParts>
    <vt:vector size="34" baseType="lpstr">
      <vt:lpstr>ＭＳ Ｐゴシック</vt:lpstr>
      <vt:lpstr>Arial</vt:lpstr>
      <vt:lpstr>Calibri</vt:lpstr>
      <vt:lpstr>Franklin Gothic Book</vt:lpstr>
      <vt:lpstr>Perpetua</vt:lpstr>
      <vt:lpstr>Times New Roman</vt:lpstr>
      <vt:lpstr>Wingdings 2</vt:lpstr>
      <vt:lpstr>Wingdings 3</vt:lpstr>
      <vt:lpstr>Equity</vt:lpstr>
      <vt:lpstr>Financial Aid Basics for Students and Families</vt:lpstr>
      <vt:lpstr>What will we cover?</vt:lpstr>
      <vt:lpstr>How do students apply for financial aid?</vt:lpstr>
      <vt:lpstr>How is need-based aid eligibility determined?</vt:lpstr>
      <vt:lpstr>What is Included in  the Cost of Education?</vt:lpstr>
      <vt:lpstr>What are outside resources?</vt:lpstr>
      <vt:lpstr>What about outside resources?</vt:lpstr>
      <vt:lpstr>What is the “Expected Family Contribution?”</vt:lpstr>
      <vt:lpstr> What are the components  of the  “Expected Family Contribution?”</vt:lpstr>
      <vt:lpstr>What About 529 and Other College Savings Plans?</vt:lpstr>
      <vt:lpstr>How is Family Contribution Calculated?</vt:lpstr>
      <vt:lpstr>What about Merit-based Scholarships?</vt:lpstr>
      <vt:lpstr>What about Merit-based Scholarships?</vt:lpstr>
      <vt:lpstr>What about Athletic Scholarships?</vt:lpstr>
      <vt:lpstr>Questions To Ask About Merit and Athletic Scholarships</vt:lpstr>
      <vt:lpstr>What are the typical components of a financial aid award/package?</vt:lpstr>
      <vt:lpstr> How is need met? Sample Aid Packages</vt:lpstr>
      <vt:lpstr> How is need met? Sample Aid Packages</vt:lpstr>
      <vt:lpstr> How is need met? Sample Aid Packages</vt:lpstr>
      <vt:lpstr>What are some payment options?</vt:lpstr>
      <vt:lpstr>What if my financial circumstances change?</vt:lpstr>
      <vt:lpstr>Anticipated FAFSA Simplification Changes</vt:lpstr>
      <vt:lpstr>Continued - Anticipated FAFSA Simplification Changes</vt:lpstr>
      <vt:lpstr>Do you have any “consumer tips?”</vt:lpstr>
      <vt:lpstr>          Additional Questions?  Thank you for coming!   Anna L. Stovall  Associate Director  Davidson College  Admission and Financial Aid   </vt:lpstr>
    </vt:vector>
  </TitlesOfParts>
  <Company>Davidson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heboardman</dc:creator>
  <cp:lastModifiedBy>Stovall, Anna</cp:lastModifiedBy>
  <cp:revision>247</cp:revision>
  <dcterms:created xsi:type="dcterms:W3CDTF">2006-01-25T14:17:53Z</dcterms:created>
  <dcterms:modified xsi:type="dcterms:W3CDTF">2022-09-27T18:33:34Z</dcterms:modified>
</cp:coreProperties>
</file>